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2" r:id="rId2"/>
    <p:sldId id="303" r:id="rId3"/>
    <p:sldId id="298" r:id="rId4"/>
    <p:sldId id="305" r:id="rId5"/>
    <p:sldId id="306" r:id="rId6"/>
    <p:sldId id="307" r:id="rId7"/>
    <p:sldId id="304" r:id="rId8"/>
    <p:sldId id="299" r:id="rId9"/>
    <p:sldId id="297" r:id="rId10"/>
    <p:sldId id="302" r:id="rId11"/>
    <p:sldId id="308" r:id="rId12"/>
    <p:sldId id="309" r:id="rId13"/>
    <p:sldId id="310" r:id="rId14"/>
    <p:sldId id="300" r:id="rId15"/>
    <p:sldId id="311" r:id="rId16"/>
    <p:sldId id="312" r:id="rId17"/>
    <p:sldId id="313" r:id="rId18"/>
    <p:sldId id="314" r:id="rId19"/>
    <p:sldId id="315" r:id="rId20"/>
    <p:sldId id="317" r:id="rId21"/>
    <p:sldId id="318" r:id="rId22"/>
    <p:sldId id="316" r:id="rId23"/>
    <p:sldId id="319" r:id="rId2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a Vergara Lopez" initials="MVL" lastIdx="2" clrIdx="0">
    <p:extLst>
      <p:ext uri="{19B8F6BF-5375-455C-9EA6-DF929625EA0E}">
        <p15:presenceInfo xmlns:p15="http://schemas.microsoft.com/office/powerpoint/2012/main" userId="S-1-5-21-854245398-1972579041-682003330-218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A6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8" autoAdjust="0"/>
    <p:restoredTop sz="94660"/>
  </p:normalViewPr>
  <p:slideViewPr>
    <p:cSldViewPr snapToGrid="0">
      <p:cViewPr varScale="1">
        <p:scale>
          <a:sx n="73" d="100"/>
          <a:sy n="73" d="100"/>
        </p:scale>
        <p:origin x="59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7C2C23-A659-4A24-B7FA-33691C0F074D}" type="datetimeFigureOut">
              <a:rPr lang="es-ES" smtClean="0"/>
              <a:t>08/10/2018</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20383-4C35-4AB7-BFE2-8F0663B03E05}" type="slidenum">
              <a:rPr lang="es-ES" smtClean="0"/>
              <a:t>‹Nº›</a:t>
            </a:fld>
            <a:endParaRPr lang="es-ES"/>
          </a:p>
        </p:txBody>
      </p:sp>
    </p:spTree>
    <p:extLst>
      <p:ext uri="{BB962C8B-B14F-4D97-AF65-F5344CB8AC3E}">
        <p14:creationId xmlns:p14="http://schemas.microsoft.com/office/powerpoint/2010/main" val="2547995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04096E79-41A8-4D4D-AF2D-2F39A2FAD7A4}" type="datetimeFigureOut">
              <a:rPr lang="es-ES" smtClean="0"/>
              <a:t>08/10/2018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3941609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4096E79-41A8-4D4D-AF2D-2F39A2FAD7A4}" type="datetimeFigureOut">
              <a:rPr lang="es-ES" smtClean="0"/>
              <a:t>08/10/2018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2163057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4096E79-41A8-4D4D-AF2D-2F39A2FAD7A4}" type="datetimeFigureOut">
              <a:rPr lang="es-ES" smtClean="0"/>
              <a:t>08/10/2018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2269216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04096E79-41A8-4D4D-AF2D-2F39A2FAD7A4}" type="datetimeFigureOut">
              <a:rPr lang="es-ES" smtClean="0"/>
              <a:t>08/10/2018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2224928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4096E79-41A8-4D4D-AF2D-2F39A2FAD7A4}" type="datetimeFigureOut">
              <a:rPr lang="es-ES" smtClean="0"/>
              <a:t>08/10/2018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3480782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04096E79-41A8-4D4D-AF2D-2F39A2FAD7A4}" type="datetimeFigureOut">
              <a:rPr lang="es-ES" smtClean="0"/>
              <a:t>08/10/2018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3262604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04096E79-41A8-4D4D-AF2D-2F39A2FAD7A4}" type="datetimeFigureOut">
              <a:rPr lang="es-ES" smtClean="0"/>
              <a:t>08/10/2018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4155487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04096E79-41A8-4D4D-AF2D-2F39A2FAD7A4}" type="datetimeFigureOut">
              <a:rPr lang="es-ES" smtClean="0"/>
              <a:t>08/10/2018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1566703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4096E79-41A8-4D4D-AF2D-2F39A2FAD7A4}" type="datetimeFigureOut">
              <a:rPr lang="es-ES" smtClean="0"/>
              <a:t>08/10/2018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2727399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4096E79-41A8-4D4D-AF2D-2F39A2FAD7A4}" type="datetimeFigureOut">
              <a:rPr lang="es-ES" smtClean="0"/>
              <a:t>08/10/2018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1118386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4096E79-41A8-4D4D-AF2D-2F39A2FAD7A4}" type="datetimeFigureOut">
              <a:rPr lang="es-ES" smtClean="0"/>
              <a:t>08/10/2018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2043F91B-C886-46A9-B931-03D4F1C00887}" type="slidenum">
              <a:rPr lang="es-ES" smtClean="0"/>
              <a:t>‹Nº›</a:t>
            </a:fld>
            <a:endParaRPr lang="es-ES"/>
          </a:p>
        </p:txBody>
      </p:sp>
    </p:spTree>
    <p:extLst>
      <p:ext uri="{BB962C8B-B14F-4D97-AF65-F5344CB8AC3E}">
        <p14:creationId xmlns:p14="http://schemas.microsoft.com/office/powerpoint/2010/main" val="2307307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096E79-41A8-4D4D-AF2D-2F39A2FAD7A4}" type="datetimeFigureOut">
              <a:rPr lang="es-ES" smtClean="0"/>
              <a:t>08/10/2018</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43F91B-C886-46A9-B931-03D4F1C00887}" type="slidenum">
              <a:rPr lang="es-ES" smtClean="0"/>
              <a:t>‹Nº›</a:t>
            </a:fld>
            <a:endParaRPr lang="es-ES"/>
          </a:p>
        </p:txBody>
      </p:sp>
    </p:spTree>
    <p:extLst>
      <p:ext uri="{BB962C8B-B14F-4D97-AF65-F5344CB8AC3E}">
        <p14:creationId xmlns:p14="http://schemas.microsoft.com/office/powerpoint/2010/main" val="3213912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microservices.i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ángulo 3"/>
          <p:cNvSpPr/>
          <p:nvPr/>
        </p:nvSpPr>
        <p:spPr>
          <a:xfrm>
            <a:off x="-17974" y="627017"/>
            <a:ext cx="12192000" cy="2181497"/>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7" name="Imagen 6"/>
          <p:cNvPicPr>
            <a:picLocks noChangeAspect="1"/>
          </p:cNvPicPr>
          <p:nvPr/>
        </p:nvPicPr>
        <p:blipFill>
          <a:blip r:embed="rId3"/>
          <a:stretch>
            <a:fillRect/>
          </a:stretch>
        </p:blipFill>
        <p:spPr>
          <a:xfrm>
            <a:off x="972370" y="5370603"/>
            <a:ext cx="3743325" cy="923925"/>
          </a:xfrm>
          <a:prstGeom prst="rect">
            <a:avLst/>
          </a:prstGeom>
        </p:spPr>
      </p:pic>
      <p:sp>
        <p:nvSpPr>
          <p:cNvPr id="6" name="Título 2"/>
          <p:cNvSpPr>
            <a:spLocks noGrp="1"/>
          </p:cNvSpPr>
          <p:nvPr>
            <p:ph type="title"/>
          </p:nvPr>
        </p:nvSpPr>
        <p:spPr>
          <a:xfrm>
            <a:off x="352697" y="727506"/>
            <a:ext cx="10779100" cy="1775460"/>
          </a:xfrm>
        </p:spPr>
        <p:txBody>
          <a:bodyPr>
            <a:noAutofit/>
          </a:bodyPr>
          <a:lstStyle/>
          <a:p>
            <a:pPr>
              <a:lnSpc>
                <a:spcPct val="110000"/>
              </a:lnSpc>
            </a:pPr>
            <a:r>
              <a:rPr lang="es-CO" altLang="es-ES" sz="5400" dirty="0" smtClean="0">
                <a:ln w="0"/>
                <a:solidFill>
                  <a:schemeClr val="bg1"/>
                </a:solidFill>
                <a:effectLst>
                  <a:outerShdw blurRad="38100" dist="19050" dir="2700000" algn="tl" rotWithShape="0">
                    <a:schemeClr val="dk1">
                      <a:alpha val="40000"/>
                    </a:schemeClr>
                  </a:outerShdw>
                </a:effectLst>
                <a:sym typeface="+mn-ea"/>
              </a:rPr>
              <a:t>Arquitectura </a:t>
            </a:r>
            <a:br>
              <a:rPr lang="es-CO" altLang="es-ES" sz="5400" dirty="0" smtClean="0">
                <a:ln w="0"/>
                <a:solidFill>
                  <a:schemeClr val="bg1"/>
                </a:solidFill>
                <a:effectLst>
                  <a:outerShdw blurRad="38100" dist="19050" dir="2700000" algn="tl" rotWithShape="0">
                    <a:schemeClr val="dk1">
                      <a:alpha val="40000"/>
                    </a:schemeClr>
                  </a:outerShdw>
                </a:effectLst>
                <a:sym typeface="+mn-ea"/>
              </a:rPr>
            </a:br>
            <a:r>
              <a:rPr lang="es-CO" altLang="es-ES" sz="5400" dirty="0" smtClean="0">
                <a:ln w="0"/>
                <a:solidFill>
                  <a:schemeClr val="bg1"/>
                </a:solidFill>
                <a:effectLst>
                  <a:outerShdw blurRad="38100" dist="19050" dir="2700000" algn="tl" rotWithShape="0">
                    <a:schemeClr val="dk1">
                      <a:alpha val="40000"/>
                    </a:schemeClr>
                  </a:outerShdw>
                </a:effectLst>
                <a:sym typeface="+mn-ea"/>
              </a:rPr>
              <a:t>de Micro Servicios</a:t>
            </a:r>
            <a:endParaRPr lang="es-CO" altLang="es-ES" sz="5400" b="1" spc="50" dirty="0">
              <a:ln w="9525" cmpd="sng">
                <a:solidFill>
                  <a:schemeClr val="accent1"/>
                </a:solidFill>
                <a:prstDash val="solid"/>
              </a:ln>
              <a:solidFill>
                <a:schemeClr val="bg1"/>
              </a:solidFill>
              <a:effectLst>
                <a:glow rad="38100">
                  <a:schemeClr val="accent1">
                    <a:alpha val="40000"/>
                  </a:schemeClr>
                </a:glow>
              </a:effectLst>
            </a:endParaRPr>
          </a:p>
        </p:txBody>
      </p:sp>
      <p:pic>
        <p:nvPicPr>
          <p:cNvPr id="8" name="1 Imagen"/>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02283" y="4389867"/>
            <a:ext cx="4077381" cy="28853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505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2699778" cy="954107"/>
          </a:xfrm>
          <a:prstGeom prst="rect">
            <a:avLst/>
          </a:prstGeom>
        </p:spPr>
        <p:txBody>
          <a:bodyPr wrap="none">
            <a:spAutoFit/>
          </a:bodyPr>
          <a:lstStyle/>
          <a:p>
            <a:r>
              <a:rPr lang="es-CO" sz="2800" dirty="0" smtClean="0">
                <a:solidFill>
                  <a:schemeClr val="tx2"/>
                </a:solidFill>
                <a:latin typeface="DaxCondensed-Light" panose="020B0604020202020204"/>
              </a:rPr>
              <a:t>Principios SOA</a:t>
            </a:r>
          </a:p>
          <a:p>
            <a:endParaRPr lang="es-CO" sz="2800" dirty="0">
              <a:solidFill>
                <a:schemeClr val="tx2"/>
              </a:solidFill>
              <a:latin typeface="DaxCondensed-Light" panose="020B0604020202020204"/>
            </a:endParaRPr>
          </a:p>
        </p:txBody>
      </p:sp>
      <p:pic>
        <p:nvPicPr>
          <p:cNvPr id="5" name="Imagen 4"/>
          <p:cNvPicPr>
            <a:picLocks noChangeAspect="1"/>
          </p:cNvPicPr>
          <p:nvPr/>
        </p:nvPicPr>
        <p:blipFill>
          <a:blip r:embed="rId2"/>
          <a:stretch>
            <a:fillRect/>
          </a:stretch>
        </p:blipFill>
        <p:spPr>
          <a:xfrm>
            <a:off x="1616799" y="876299"/>
            <a:ext cx="9030167" cy="5694317"/>
          </a:xfrm>
          <a:prstGeom prst="rect">
            <a:avLst/>
          </a:prstGeom>
        </p:spPr>
      </p:pic>
    </p:spTree>
    <p:extLst>
      <p:ext uri="{BB962C8B-B14F-4D97-AF65-F5344CB8AC3E}">
        <p14:creationId xmlns:p14="http://schemas.microsoft.com/office/powerpoint/2010/main" val="1570530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6442789" cy="523220"/>
          </a:xfrm>
          <a:prstGeom prst="rect">
            <a:avLst/>
          </a:prstGeom>
        </p:spPr>
        <p:txBody>
          <a:bodyPr wrap="none">
            <a:spAutoFit/>
          </a:bodyPr>
          <a:lstStyle/>
          <a:p>
            <a:r>
              <a:rPr lang="es-ES" sz="2800" dirty="0" smtClean="0">
                <a:solidFill>
                  <a:schemeClr val="tx2"/>
                </a:solidFill>
                <a:latin typeface="DaxCondensed-Light" panose="020B0604020202020204"/>
              </a:rPr>
              <a:t>¿Que tan grande es un Micro Servicio?</a:t>
            </a:r>
            <a:endParaRPr lang="es-CO" sz="2800" dirty="0" smtClean="0">
              <a:solidFill>
                <a:schemeClr val="tx2"/>
              </a:solidFill>
              <a:latin typeface="DaxCondensed-Light" panose="020B0604020202020204"/>
            </a:endParaRPr>
          </a:p>
        </p:txBody>
      </p:sp>
      <p:pic>
        <p:nvPicPr>
          <p:cNvPr id="2" name="Imagen 1"/>
          <p:cNvPicPr>
            <a:picLocks noChangeAspect="1"/>
          </p:cNvPicPr>
          <p:nvPr/>
        </p:nvPicPr>
        <p:blipFill>
          <a:blip r:embed="rId2"/>
          <a:stretch>
            <a:fillRect/>
          </a:stretch>
        </p:blipFill>
        <p:spPr>
          <a:xfrm>
            <a:off x="1346971" y="1156606"/>
            <a:ext cx="8903721" cy="5009061"/>
          </a:xfrm>
          <a:prstGeom prst="rect">
            <a:avLst/>
          </a:prstGeom>
        </p:spPr>
      </p:pic>
    </p:spTree>
    <p:extLst>
      <p:ext uri="{BB962C8B-B14F-4D97-AF65-F5344CB8AC3E}">
        <p14:creationId xmlns:p14="http://schemas.microsoft.com/office/powerpoint/2010/main" val="33476869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3478837" cy="523220"/>
          </a:xfrm>
          <a:prstGeom prst="rect">
            <a:avLst/>
          </a:prstGeom>
        </p:spPr>
        <p:txBody>
          <a:bodyPr wrap="none">
            <a:spAutoFit/>
          </a:bodyPr>
          <a:lstStyle/>
          <a:p>
            <a:r>
              <a:rPr lang="es-ES" sz="2800" dirty="0" err="1" smtClean="0">
                <a:solidFill>
                  <a:schemeClr val="tx2"/>
                </a:solidFill>
                <a:latin typeface="DaxCondensed-Light" panose="020B0604020202020204"/>
              </a:rPr>
              <a:t>MicroServicio</a:t>
            </a:r>
            <a:r>
              <a:rPr lang="es-ES" sz="2800" dirty="0" smtClean="0">
                <a:solidFill>
                  <a:schemeClr val="tx2"/>
                </a:solidFill>
                <a:latin typeface="DaxCondensed-Light" panose="020B0604020202020204"/>
              </a:rPr>
              <a:t> vs API</a:t>
            </a:r>
            <a:endParaRPr lang="es-CO" sz="2800" dirty="0" smtClean="0">
              <a:solidFill>
                <a:schemeClr val="tx2"/>
              </a:solidFill>
              <a:latin typeface="DaxCondensed-Light" panose="020B0604020202020204"/>
            </a:endParaRPr>
          </a:p>
        </p:txBody>
      </p:sp>
      <p:sp>
        <p:nvSpPr>
          <p:cNvPr id="5" name="Rectángulo 4"/>
          <p:cNvSpPr/>
          <p:nvPr/>
        </p:nvSpPr>
        <p:spPr>
          <a:xfrm>
            <a:off x="1045029" y="5317503"/>
            <a:ext cx="10959738" cy="646331"/>
          </a:xfrm>
          <a:prstGeom prst="rect">
            <a:avLst/>
          </a:prstGeom>
        </p:spPr>
        <p:txBody>
          <a:bodyPr wrap="square">
            <a:spAutoFit/>
          </a:bodyPr>
          <a:lstStyle/>
          <a:p>
            <a:r>
              <a:rPr lang="es-CO" dirty="0" err="1"/>
              <a:t>Microservices</a:t>
            </a:r>
            <a:r>
              <a:rPr lang="es-CO" dirty="0"/>
              <a:t> es la forma en que desea diseñar su </a:t>
            </a:r>
            <a:r>
              <a:rPr lang="es-CO" dirty="0" smtClean="0"/>
              <a:t>solución, Mientras </a:t>
            </a:r>
            <a:r>
              <a:rPr lang="es-CO" dirty="0"/>
              <a:t>que la API es lo que ve el consumidor, teniendo en cuenta que </a:t>
            </a:r>
            <a:r>
              <a:rPr lang="es-CO" dirty="0" smtClean="0"/>
              <a:t>puede exponer </a:t>
            </a:r>
            <a:r>
              <a:rPr lang="es-CO" dirty="0"/>
              <a:t>una API sin una arquitectura de </a:t>
            </a:r>
            <a:r>
              <a:rPr lang="es-CO" dirty="0" err="1"/>
              <a:t>microservicios</a:t>
            </a:r>
            <a:r>
              <a:rPr lang="es-CO" dirty="0"/>
              <a:t>.</a:t>
            </a:r>
          </a:p>
        </p:txBody>
      </p:sp>
      <p:pic>
        <p:nvPicPr>
          <p:cNvPr id="7" name="Imagen 6"/>
          <p:cNvPicPr>
            <a:picLocks noChangeAspect="1"/>
          </p:cNvPicPr>
          <p:nvPr/>
        </p:nvPicPr>
        <p:blipFill rotWithShape="1">
          <a:blip r:embed="rId2"/>
          <a:srcRect l="6036" r="7728"/>
          <a:stretch/>
        </p:blipFill>
        <p:spPr>
          <a:xfrm>
            <a:off x="6483399" y="1729634"/>
            <a:ext cx="4815972" cy="3253437"/>
          </a:xfrm>
          <a:prstGeom prst="rect">
            <a:avLst/>
          </a:prstGeom>
        </p:spPr>
      </p:pic>
      <p:pic>
        <p:nvPicPr>
          <p:cNvPr id="8" name="Imagen 7"/>
          <p:cNvPicPr>
            <a:picLocks noChangeAspect="1"/>
          </p:cNvPicPr>
          <p:nvPr/>
        </p:nvPicPr>
        <p:blipFill>
          <a:blip r:embed="rId3"/>
          <a:stretch>
            <a:fillRect/>
          </a:stretch>
        </p:blipFill>
        <p:spPr>
          <a:xfrm>
            <a:off x="335169" y="1924095"/>
            <a:ext cx="6052567" cy="2864513"/>
          </a:xfrm>
          <a:prstGeom prst="rect">
            <a:avLst/>
          </a:prstGeom>
        </p:spPr>
      </p:pic>
    </p:spTree>
    <p:extLst>
      <p:ext uri="{BB962C8B-B14F-4D97-AF65-F5344CB8AC3E}">
        <p14:creationId xmlns:p14="http://schemas.microsoft.com/office/powerpoint/2010/main" val="15071255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7122463" cy="523220"/>
          </a:xfrm>
          <a:prstGeom prst="rect">
            <a:avLst/>
          </a:prstGeom>
        </p:spPr>
        <p:txBody>
          <a:bodyPr wrap="none">
            <a:spAutoFit/>
          </a:bodyPr>
          <a:lstStyle/>
          <a:p>
            <a:r>
              <a:rPr lang="es-ES" sz="2800" dirty="0" smtClean="0">
                <a:solidFill>
                  <a:schemeClr val="tx2"/>
                </a:solidFill>
                <a:latin typeface="DaxCondensed-Light" panose="020B0604020202020204"/>
              </a:rPr>
              <a:t>Anatomía de Arquitectura de </a:t>
            </a:r>
            <a:r>
              <a:rPr lang="es-ES" sz="2800" dirty="0" err="1" smtClean="0">
                <a:solidFill>
                  <a:schemeClr val="tx2"/>
                </a:solidFill>
                <a:latin typeface="DaxCondensed-Light" panose="020B0604020202020204"/>
              </a:rPr>
              <a:t>Microservicios</a:t>
            </a:r>
            <a:endParaRPr lang="es-CO" sz="2800" dirty="0" smtClean="0">
              <a:solidFill>
                <a:schemeClr val="tx2"/>
              </a:solidFill>
              <a:latin typeface="DaxCondensed-Light" panose="020B0604020202020204"/>
            </a:endParaRPr>
          </a:p>
        </p:txBody>
      </p:sp>
      <p:pic>
        <p:nvPicPr>
          <p:cNvPr id="2" name="Imagen 1"/>
          <p:cNvPicPr>
            <a:picLocks noChangeAspect="1"/>
          </p:cNvPicPr>
          <p:nvPr/>
        </p:nvPicPr>
        <p:blipFill>
          <a:blip r:embed="rId2"/>
          <a:stretch>
            <a:fillRect/>
          </a:stretch>
        </p:blipFill>
        <p:spPr>
          <a:xfrm>
            <a:off x="3076847" y="1753162"/>
            <a:ext cx="5398358" cy="2853418"/>
          </a:xfrm>
          <a:prstGeom prst="rect">
            <a:avLst/>
          </a:prstGeom>
        </p:spPr>
      </p:pic>
      <p:sp>
        <p:nvSpPr>
          <p:cNvPr id="6" name="Rectángulo 5"/>
          <p:cNvSpPr/>
          <p:nvPr/>
        </p:nvSpPr>
        <p:spPr>
          <a:xfrm>
            <a:off x="1214846" y="4932045"/>
            <a:ext cx="9752729" cy="646331"/>
          </a:xfrm>
          <a:prstGeom prst="rect">
            <a:avLst/>
          </a:prstGeom>
        </p:spPr>
        <p:txBody>
          <a:bodyPr wrap="square">
            <a:spAutoFit/>
          </a:bodyPr>
          <a:lstStyle/>
          <a:p>
            <a:r>
              <a:rPr lang="es-CO" dirty="0"/>
              <a:t>Cuando invierte en </a:t>
            </a:r>
            <a:r>
              <a:rPr lang="es-CO" dirty="0" err="1"/>
              <a:t>microservicios</a:t>
            </a:r>
            <a:r>
              <a:rPr lang="es-CO" dirty="0"/>
              <a:t> modernos, debe </a:t>
            </a:r>
            <a:r>
              <a:rPr lang="es-CO" dirty="0" smtClean="0"/>
              <a:t>esperar Escalado </a:t>
            </a:r>
            <a:r>
              <a:rPr lang="es-CO" dirty="0"/>
              <a:t>con facilidad, ciclos de liberación rápidos, cambios más simples, </a:t>
            </a:r>
            <a:r>
              <a:rPr lang="es-CO" dirty="0" smtClean="0"/>
              <a:t>aumento Agilidad</a:t>
            </a:r>
            <a:r>
              <a:rPr lang="es-CO" dirty="0"/>
              <a:t>, innovación más rápida y menor riesgo. </a:t>
            </a:r>
          </a:p>
        </p:txBody>
      </p:sp>
    </p:spTree>
    <p:extLst>
      <p:ext uri="{BB962C8B-B14F-4D97-AF65-F5344CB8AC3E}">
        <p14:creationId xmlns:p14="http://schemas.microsoft.com/office/powerpoint/2010/main" val="36519560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9139040" cy="523220"/>
          </a:xfrm>
          <a:prstGeom prst="rect">
            <a:avLst/>
          </a:prstGeom>
        </p:spPr>
        <p:txBody>
          <a:bodyPr wrap="none">
            <a:spAutoFit/>
          </a:bodyPr>
          <a:lstStyle/>
          <a:p>
            <a:r>
              <a:rPr lang="es-ES" sz="2800" dirty="0" smtClean="0">
                <a:solidFill>
                  <a:schemeClr val="tx2"/>
                </a:solidFill>
                <a:latin typeface="DaxCondensed-Light" panose="020B0604020202020204"/>
              </a:rPr>
              <a:t>Características de una Arquitectura de Micro servicios</a:t>
            </a:r>
            <a:endParaRPr lang="es-CO" sz="2800" dirty="0" smtClean="0">
              <a:solidFill>
                <a:schemeClr val="tx2"/>
              </a:solidFill>
              <a:latin typeface="DaxCondensed-Light" panose="020B0604020202020204"/>
            </a:endParaRPr>
          </a:p>
        </p:txBody>
      </p:sp>
      <p:sp>
        <p:nvSpPr>
          <p:cNvPr id="5" name="CuadroTexto 4"/>
          <p:cNvSpPr txBox="1"/>
          <p:nvPr/>
        </p:nvSpPr>
        <p:spPr>
          <a:xfrm>
            <a:off x="1815737" y="1580606"/>
            <a:ext cx="8809206" cy="4031873"/>
          </a:xfrm>
          <a:prstGeom prst="rect">
            <a:avLst/>
          </a:prstGeom>
          <a:noFill/>
        </p:spPr>
        <p:txBody>
          <a:bodyPr wrap="none" rtlCol="0">
            <a:spAutoFit/>
          </a:bodyPr>
          <a:lstStyle/>
          <a:p>
            <a:pPr marL="285750" indent="-285750">
              <a:buFont typeface="Arial" panose="020B0604020202020204" pitchFamily="34" charset="0"/>
              <a:buChar char="•"/>
            </a:pPr>
            <a:r>
              <a:rPr lang="es-CO" sz="3200" dirty="0" smtClean="0"/>
              <a:t>Componentes vía servicios</a:t>
            </a:r>
          </a:p>
          <a:p>
            <a:pPr marL="285750" indent="-285750">
              <a:buFont typeface="Arial" panose="020B0604020202020204" pitchFamily="34" charset="0"/>
              <a:buChar char="•"/>
            </a:pPr>
            <a:r>
              <a:rPr lang="es-ES" sz="3200" dirty="0"/>
              <a:t>Acceso solo a las API </a:t>
            </a:r>
            <a:r>
              <a:rPr lang="es-ES" sz="3200" dirty="0" smtClean="0"/>
              <a:t>públicas</a:t>
            </a:r>
          </a:p>
          <a:p>
            <a:pPr marL="285750" indent="-285750">
              <a:buFont typeface="Arial" panose="020B0604020202020204" pitchFamily="34" charset="0"/>
              <a:buChar char="•"/>
            </a:pPr>
            <a:r>
              <a:rPr lang="es-ES" sz="3200" dirty="0"/>
              <a:t>Utilice la herramienta adecuada para el </a:t>
            </a:r>
            <a:r>
              <a:rPr lang="es-ES" sz="3200" dirty="0" smtClean="0"/>
              <a:t>trabajo</a:t>
            </a:r>
            <a:endParaRPr lang="es-CO" sz="3200" dirty="0" smtClean="0"/>
          </a:p>
          <a:p>
            <a:pPr marL="285750" indent="-285750">
              <a:buFont typeface="Arial" panose="020B0604020202020204" pitchFamily="34" charset="0"/>
              <a:buChar char="•"/>
            </a:pPr>
            <a:r>
              <a:rPr lang="es-CO" sz="3200" dirty="0" smtClean="0"/>
              <a:t>Seguridad en todo nivel</a:t>
            </a:r>
          </a:p>
          <a:p>
            <a:pPr marL="285750" indent="-285750">
              <a:buFont typeface="Arial" panose="020B0604020202020204" pitchFamily="34" charset="0"/>
              <a:buChar char="•"/>
            </a:pPr>
            <a:r>
              <a:rPr lang="es-CO" sz="3200" dirty="0" smtClean="0"/>
              <a:t>Ser buenos ciudadanos</a:t>
            </a:r>
          </a:p>
          <a:p>
            <a:pPr marL="285750" indent="-285750">
              <a:buFont typeface="Arial" panose="020B0604020202020204" pitchFamily="34" charset="0"/>
              <a:buChar char="•"/>
            </a:pPr>
            <a:r>
              <a:rPr lang="es-CO" sz="3200" dirty="0" smtClean="0"/>
              <a:t>Organizados </a:t>
            </a:r>
            <a:r>
              <a:rPr lang="es-CO" sz="3200" dirty="0"/>
              <a:t>alrededor de capacidades de </a:t>
            </a:r>
            <a:r>
              <a:rPr lang="es-CO" sz="3200" dirty="0" smtClean="0"/>
              <a:t>negocio</a:t>
            </a:r>
          </a:p>
          <a:p>
            <a:pPr marL="285750" indent="-285750">
              <a:buFont typeface="Arial" panose="020B0604020202020204" pitchFamily="34" charset="0"/>
              <a:buChar char="•"/>
            </a:pPr>
            <a:r>
              <a:rPr lang="es-CO" sz="3200" dirty="0"/>
              <a:t>Gestión de datos de-centralizada</a:t>
            </a:r>
          </a:p>
          <a:p>
            <a:pPr marL="285750" indent="-285750">
              <a:buFont typeface="Arial" panose="020B0604020202020204" pitchFamily="34" charset="0"/>
              <a:buChar char="•"/>
            </a:pPr>
            <a:r>
              <a:rPr lang="es-CO" sz="3200" dirty="0" smtClean="0"/>
              <a:t>Automatización de la infraestructura</a:t>
            </a:r>
          </a:p>
        </p:txBody>
      </p:sp>
    </p:spTree>
    <p:extLst>
      <p:ext uri="{BB962C8B-B14F-4D97-AF65-F5344CB8AC3E}">
        <p14:creationId xmlns:p14="http://schemas.microsoft.com/office/powerpoint/2010/main" val="41117299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7026282" cy="523220"/>
          </a:xfrm>
          <a:prstGeom prst="rect">
            <a:avLst/>
          </a:prstGeom>
        </p:spPr>
        <p:txBody>
          <a:bodyPr wrap="none">
            <a:spAutoFit/>
          </a:bodyPr>
          <a:lstStyle/>
          <a:p>
            <a:r>
              <a:rPr lang="es-ES" sz="2800" dirty="0" smtClean="0">
                <a:solidFill>
                  <a:schemeClr val="tx2"/>
                </a:solidFill>
                <a:latin typeface="DaxCondensed-Light" panose="020B0604020202020204"/>
              </a:rPr>
              <a:t>Derivación de las capas donde sea posible</a:t>
            </a:r>
            <a:endParaRPr lang="es-CO" sz="2800" dirty="0" smtClean="0">
              <a:solidFill>
                <a:schemeClr val="tx2"/>
              </a:solidFill>
              <a:latin typeface="DaxCondensed-Light" panose="020B0604020202020204"/>
            </a:endParaRPr>
          </a:p>
        </p:txBody>
      </p:sp>
      <p:pic>
        <p:nvPicPr>
          <p:cNvPr id="2" name="Imagen 1"/>
          <p:cNvPicPr>
            <a:picLocks noChangeAspect="1"/>
          </p:cNvPicPr>
          <p:nvPr/>
        </p:nvPicPr>
        <p:blipFill>
          <a:blip r:embed="rId2"/>
          <a:stretch>
            <a:fillRect/>
          </a:stretch>
        </p:blipFill>
        <p:spPr>
          <a:xfrm>
            <a:off x="235054" y="2023618"/>
            <a:ext cx="5731873" cy="3071984"/>
          </a:xfrm>
          <a:prstGeom prst="rect">
            <a:avLst/>
          </a:prstGeom>
        </p:spPr>
      </p:pic>
      <p:pic>
        <p:nvPicPr>
          <p:cNvPr id="3" name="Imagen 2"/>
          <p:cNvPicPr>
            <a:picLocks noChangeAspect="1"/>
          </p:cNvPicPr>
          <p:nvPr/>
        </p:nvPicPr>
        <p:blipFill>
          <a:blip r:embed="rId3"/>
          <a:stretch>
            <a:fillRect/>
          </a:stretch>
        </p:blipFill>
        <p:spPr>
          <a:xfrm>
            <a:off x="6130926" y="1939271"/>
            <a:ext cx="5806213" cy="3240677"/>
          </a:xfrm>
          <a:prstGeom prst="rect">
            <a:avLst/>
          </a:prstGeom>
        </p:spPr>
      </p:pic>
    </p:spTree>
    <p:extLst>
      <p:ext uri="{BB962C8B-B14F-4D97-AF65-F5344CB8AC3E}">
        <p14:creationId xmlns:p14="http://schemas.microsoft.com/office/powerpoint/2010/main" val="14992387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5078634" cy="523220"/>
          </a:xfrm>
          <a:prstGeom prst="rect">
            <a:avLst/>
          </a:prstGeom>
        </p:spPr>
        <p:txBody>
          <a:bodyPr wrap="none">
            <a:spAutoFit/>
          </a:bodyPr>
          <a:lstStyle/>
          <a:p>
            <a:r>
              <a:rPr lang="es-ES" sz="2800" dirty="0" smtClean="0">
                <a:solidFill>
                  <a:schemeClr val="tx2"/>
                </a:solidFill>
                <a:latin typeface="DaxCondensed-Light" panose="020B0604020202020204"/>
              </a:rPr>
              <a:t>Acceso solo a las API públicas</a:t>
            </a:r>
            <a:endParaRPr lang="es-CO" sz="2800" dirty="0" smtClean="0">
              <a:solidFill>
                <a:schemeClr val="tx2"/>
              </a:solidFill>
              <a:latin typeface="DaxCondensed-Light" panose="020B0604020202020204"/>
            </a:endParaRPr>
          </a:p>
        </p:txBody>
      </p:sp>
      <p:pic>
        <p:nvPicPr>
          <p:cNvPr id="4" name="Imagen 3"/>
          <p:cNvPicPr>
            <a:picLocks noChangeAspect="1"/>
          </p:cNvPicPr>
          <p:nvPr/>
        </p:nvPicPr>
        <p:blipFill>
          <a:blip r:embed="rId2"/>
          <a:stretch>
            <a:fillRect/>
          </a:stretch>
        </p:blipFill>
        <p:spPr>
          <a:xfrm>
            <a:off x="2365973" y="1500187"/>
            <a:ext cx="6732443" cy="4521790"/>
          </a:xfrm>
          <a:prstGeom prst="rect">
            <a:avLst/>
          </a:prstGeom>
        </p:spPr>
      </p:pic>
    </p:spTree>
    <p:extLst>
      <p:ext uri="{BB962C8B-B14F-4D97-AF65-F5344CB8AC3E}">
        <p14:creationId xmlns:p14="http://schemas.microsoft.com/office/powerpoint/2010/main" val="2668628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7887096" cy="523220"/>
          </a:xfrm>
          <a:prstGeom prst="rect">
            <a:avLst/>
          </a:prstGeom>
        </p:spPr>
        <p:txBody>
          <a:bodyPr wrap="none">
            <a:spAutoFit/>
          </a:bodyPr>
          <a:lstStyle/>
          <a:p>
            <a:r>
              <a:rPr lang="es-ES" sz="2800" dirty="0" smtClean="0">
                <a:solidFill>
                  <a:schemeClr val="tx2"/>
                </a:solidFill>
                <a:latin typeface="DaxCondensed-Light" panose="020B0604020202020204"/>
              </a:rPr>
              <a:t>Utilice la herramienta adecuada para el trabajo</a:t>
            </a:r>
            <a:endParaRPr lang="es-CO" sz="2800" dirty="0" smtClean="0">
              <a:solidFill>
                <a:schemeClr val="tx2"/>
              </a:solidFill>
              <a:latin typeface="DaxCondensed-Light" panose="020B0604020202020204"/>
            </a:endParaRPr>
          </a:p>
        </p:txBody>
      </p:sp>
      <p:pic>
        <p:nvPicPr>
          <p:cNvPr id="5" name="Imagen 4"/>
          <p:cNvPicPr>
            <a:picLocks noChangeAspect="1"/>
          </p:cNvPicPr>
          <p:nvPr/>
        </p:nvPicPr>
        <p:blipFill>
          <a:blip r:embed="rId2"/>
          <a:stretch>
            <a:fillRect/>
          </a:stretch>
        </p:blipFill>
        <p:spPr>
          <a:xfrm>
            <a:off x="470264" y="1277574"/>
            <a:ext cx="5292498" cy="3298098"/>
          </a:xfrm>
          <a:prstGeom prst="rect">
            <a:avLst/>
          </a:prstGeom>
        </p:spPr>
      </p:pic>
      <p:pic>
        <p:nvPicPr>
          <p:cNvPr id="6" name="Imagen 5"/>
          <p:cNvPicPr>
            <a:picLocks noChangeAspect="1"/>
          </p:cNvPicPr>
          <p:nvPr/>
        </p:nvPicPr>
        <p:blipFill>
          <a:blip r:embed="rId3"/>
          <a:stretch>
            <a:fillRect/>
          </a:stretch>
        </p:blipFill>
        <p:spPr>
          <a:xfrm>
            <a:off x="6296025" y="1740760"/>
            <a:ext cx="5895975" cy="2371725"/>
          </a:xfrm>
          <a:prstGeom prst="rect">
            <a:avLst/>
          </a:prstGeom>
        </p:spPr>
      </p:pic>
      <p:pic>
        <p:nvPicPr>
          <p:cNvPr id="7" name="Imagen 6"/>
          <p:cNvPicPr>
            <a:picLocks noChangeAspect="1"/>
          </p:cNvPicPr>
          <p:nvPr/>
        </p:nvPicPr>
        <p:blipFill>
          <a:blip r:embed="rId4"/>
          <a:stretch>
            <a:fillRect/>
          </a:stretch>
        </p:blipFill>
        <p:spPr>
          <a:xfrm>
            <a:off x="4173855" y="4181475"/>
            <a:ext cx="3724275" cy="2676525"/>
          </a:xfrm>
          <a:prstGeom prst="rect">
            <a:avLst/>
          </a:prstGeom>
        </p:spPr>
      </p:pic>
    </p:spTree>
    <p:extLst>
      <p:ext uri="{BB962C8B-B14F-4D97-AF65-F5344CB8AC3E}">
        <p14:creationId xmlns:p14="http://schemas.microsoft.com/office/powerpoint/2010/main" val="4197679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3966150" cy="523220"/>
          </a:xfrm>
          <a:prstGeom prst="rect">
            <a:avLst/>
          </a:prstGeom>
        </p:spPr>
        <p:txBody>
          <a:bodyPr wrap="none">
            <a:spAutoFit/>
          </a:bodyPr>
          <a:lstStyle/>
          <a:p>
            <a:r>
              <a:rPr lang="es-ES" sz="2800" dirty="0" smtClean="0">
                <a:solidFill>
                  <a:schemeClr val="tx2"/>
                </a:solidFill>
                <a:latin typeface="DaxCondensed-Light" panose="020B0604020202020204"/>
              </a:rPr>
              <a:t>Seguridad en todo nivel</a:t>
            </a:r>
            <a:endParaRPr lang="es-CO" sz="2800" dirty="0" smtClean="0">
              <a:solidFill>
                <a:schemeClr val="tx2"/>
              </a:solidFill>
              <a:latin typeface="DaxCondensed-Light" panose="020B0604020202020204"/>
            </a:endParaRPr>
          </a:p>
        </p:txBody>
      </p:sp>
      <p:pic>
        <p:nvPicPr>
          <p:cNvPr id="2" name="Imagen 1"/>
          <p:cNvPicPr>
            <a:picLocks noChangeAspect="1"/>
          </p:cNvPicPr>
          <p:nvPr/>
        </p:nvPicPr>
        <p:blipFill>
          <a:blip r:embed="rId2"/>
          <a:stretch>
            <a:fillRect/>
          </a:stretch>
        </p:blipFill>
        <p:spPr>
          <a:xfrm>
            <a:off x="68908" y="1530171"/>
            <a:ext cx="6616188" cy="4282800"/>
          </a:xfrm>
          <a:prstGeom prst="rect">
            <a:avLst/>
          </a:prstGeom>
        </p:spPr>
      </p:pic>
      <p:pic>
        <p:nvPicPr>
          <p:cNvPr id="3" name="Imagen 2"/>
          <p:cNvPicPr>
            <a:picLocks noChangeAspect="1"/>
          </p:cNvPicPr>
          <p:nvPr/>
        </p:nvPicPr>
        <p:blipFill>
          <a:blip r:embed="rId3"/>
          <a:stretch>
            <a:fillRect/>
          </a:stretch>
        </p:blipFill>
        <p:spPr>
          <a:xfrm>
            <a:off x="6706145" y="2523809"/>
            <a:ext cx="5102679" cy="2295525"/>
          </a:xfrm>
          <a:prstGeom prst="rect">
            <a:avLst/>
          </a:prstGeom>
        </p:spPr>
      </p:pic>
    </p:spTree>
    <p:extLst>
      <p:ext uri="{BB962C8B-B14F-4D97-AF65-F5344CB8AC3E}">
        <p14:creationId xmlns:p14="http://schemas.microsoft.com/office/powerpoint/2010/main" val="37451232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4065537" cy="523220"/>
          </a:xfrm>
          <a:prstGeom prst="rect">
            <a:avLst/>
          </a:prstGeom>
        </p:spPr>
        <p:txBody>
          <a:bodyPr wrap="none">
            <a:spAutoFit/>
          </a:bodyPr>
          <a:lstStyle/>
          <a:p>
            <a:r>
              <a:rPr lang="es-ES" sz="2800" dirty="0" smtClean="0">
                <a:solidFill>
                  <a:schemeClr val="tx2"/>
                </a:solidFill>
                <a:latin typeface="DaxCondensed-Light" panose="020B0604020202020204"/>
              </a:rPr>
              <a:t>Ser buenos ciudadanos</a:t>
            </a:r>
            <a:endParaRPr lang="es-CO" sz="2800" dirty="0" smtClean="0">
              <a:solidFill>
                <a:schemeClr val="tx2"/>
              </a:solidFill>
              <a:latin typeface="DaxCondensed-Light" panose="020B0604020202020204"/>
            </a:endParaRPr>
          </a:p>
        </p:txBody>
      </p:sp>
      <p:pic>
        <p:nvPicPr>
          <p:cNvPr id="2" name="Imagen 1"/>
          <p:cNvPicPr>
            <a:picLocks noChangeAspect="1"/>
          </p:cNvPicPr>
          <p:nvPr/>
        </p:nvPicPr>
        <p:blipFill>
          <a:blip r:embed="rId2"/>
          <a:stretch>
            <a:fillRect/>
          </a:stretch>
        </p:blipFill>
        <p:spPr>
          <a:xfrm>
            <a:off x="770708" y="1763486"/>
            <a:ext cx="4633523" cy="3360828"/>
          </a:xfrm>
          <a:prstGeom prst="rect">
            <a:avLst/>
          </a:prstGeom>
        </p:spPr>
      </p:pic>
      <p:sp>
        <p:nvSpPr>
          <p:cNvPr id="3" name="Rectángulo 2"/>
          <p:cNvSpPr/>
          <p:nvPr/>
        </p:nvSpPr>
        <p:spPr>
          <a:xfrm>
            <a:off x="6117773" y="5310780"/>
            <a:ext cx="5704113" cy="923330"/>
          </a:xfrm>
          <a:prstGeom prst="rect">
            <a:avLst/>
          </a:prstGeom>
        </p:spPr>
        <p:txBody>
          <a:bodyPr wrap="square">
            <a:spAutoFit/>
          </a:bodyPr>
          <a:lstStyle/>
          <a:p>
            <a:pPr algn="just"/>
            <a:r>
              <a:rPr lang="es-ES" dirty="0" smtClean="0">
                <a:solidFill>
                  <a:srgbClr val="212121"/>
                </a:solidFill>
                <a:latin typeface="arial" panose="020B0604020202020204" pitchFamily="34" charset="0"/>
              </a:rPr>
              <a:t>Tanto </a:t>
            </a:r>
            <a:r>
              <a:rPr lang="es-ES" dirty="0">
                <a:solidFill>
                  <a:srgbClr val="212121"/>
                </a:solidFill>
                <a:latin typeface="arial" panose="020B0604020202020204" pitchFamily="34" charset="0"/>
              </a:rPr>
              <a:t>el almacenamiento en caché como la limitación son herramientas utilizadas para minimizar El impacto del </a:t>
            </a:r>
            <a:r>
              <a:rPr lang="es-ES" dirty="0" err="1">
                <a:solidFill>
                  <a:srgbClr val="212121"/>
                </a:solidFill>
                <a:latin typeface="arial" panose="020B0604020202020204" pitchFamily="34" charset="0"/>
              </a:rPr>
              <a:t>microservicio</a:t>
            </a:r>
            <a:r>
              <a:rPr lang="es-ES" dirty="0">
                <a:solidFill>
                  <a:srgbClr val="212121"/>
                </a:solidFill>
                <a:latin typeface="arial" panose="020B0604020202020204" pitchFamily="34" charset="0"/>
              </a:rPr>
              <a:t> en el monolito.</a:t>
            </a:r>
            <a:endParaRPr lang="es-CO" dirty="0"/>
          </a:p>
        </p:txBody>
      </p:sp>
      <p:pic>
        <p:nvPicPr>
          <p:cNvPr id="5" name="Imagen 4"/>
          <p:cNvPicPr>
            <a:picLocks noChangeAspect="1"/>
          </p:cNvPicPr>
          <p:nvPr/>
        </p:nvPicPr>
        <p:blipFill>
          <a:blip r:embed="rId3"/>
          <a:stretch>
            <a:fillRect/>
          </a:stretch>
        </p:blipFill>
        <p:spPr>
          <a:xfrm>
            <a:off x="5848623" y="2062775"/>
            <a:ext cx="5772150" cy="2762250"/>
          </a:xfrm>
          <a:prstGeom prst="rect">
            <a:avLst/>
          </a:prstGeom>
        </p:spPr>
      </p:pic>
      <p:sp>
        <p:nvSpPr>
          <p:cNvPr id="6" name="Rectángulo 5"/>
          <p:cNvSpPr/>
          <p:nvPr/>
        </p:nvSpPr>
        <p:spPr>
          <a:xfrm>
            <a:off x="614771" y="5172280"/>
            <a:ext cx="5233852" cy="1200329"/>
          </a:xfrm>
          <a:prstGeom prst="rect">
            <a:avLst/>
          </a:prstGeom>
        </p:spPr>
        <p:txBody>
          <a:bodyPr wrap="square">
            <a:spAutoFit/>
          </a:bodyPr>
          <a:lstStyle/>
          <a:p>
            <a:pPr algn="just"/>
            <a:r>
              <a:rPr lang="es-ES" dirty="0" smtClean="0">
                <a:solidFill>
                  <a:srgbClr val="212121"/>
                </a:solidFill>
                <a:latin typeface="arial" panose="020B0604020202020204" pitchFamily="34" charset="0"/>
              </a:rPr>
              <a:t>Ser </a:t>
            </a:r>
            <a:r>
              <a:rPr lang="es-ES" dirty="0">
                <a:solidFill>
                  <a:srgbClr val="212121"/>
                </a:solidFill>
                <a:latin typeface="arial" panose="020B0604020202020204" pitchFamily="34" charset="0"/>
              </a:rPr>
              <a:t>un buen ciudadano significa que los desarrolladores deben trabajar juntos cuando sus </a:t>
            </a:r>
            <a:r>
              <a:rPr lang="es-ES" dirty="0" err="1">
                <a:solidFill>
                  <a:srgbClr val="212121"/>
                </a:solidFill>
                <a:latin typeface="arial" panose="020B0604020202020204" pitchFamily="34" charset="0"/>
              </a:rPr>
              <a:t>microservicios</a:t>
            </a:r>
            <a:r>
              <a:rPr lang="es-ES" dirty="0">
                <a:solidFill>
                  <a:srgbClr val="212121"/>
                </a:solidFill>
                <a:latin typeface="arial" panose="020B0604020202020204" pitchFamily="34" charset="0"/>
              </a:rPr>
              <a:t> se </a:t>
            </a:r>
            <a:r>
              <a:rPr lang="es-ES" dirty="0" smtClean="0">
                <a:solidFill>
                  <a:srgbClr val="212121"/>
                </a:solidFill>
                <a:latin typeface="arial" panose="020B0604020202020204" pitchFamily="34" charset="0"/>
              </a:rPr>
              <a:t>utilizan </a:t>
            </a:r>
            <a:r>
              <a:rPr lang="es-ES" dirty="0">
                <a:solidFill>
                  <a:srgbClr val="212121"/>
                </a:solidFill>
                <a:latin typeface="arial" panose="020B0604020202020204" pitchFamily="34" charset="0"/>
              </a:rPr>
              <a:t>como parte de </a:t>
            </a:r>
            <a:r>
              <a:rPr lang="es-ES" dirty="0" smtClean="0">
                <a:solidFill>
                  <a:srgbClr val="212121"/>
                </a:solidFill>
                <a:latin typeface="arial" panose="020B0604020202020204" pitchFamily="34" charset="0"/>
              </a:rPr>
              <a:t>nuevas </a:t>
            </a:r>
            <a:r>
              <a:rPr lang="es-ES" dirty="0" err="1">
                <a:solidFill>
                  <a:srgbClr val="212121"/>
                </a:solidFill>
                <a:latin typeface="arial" panose="020B0604020202020204" pitchFamily="34" charset="0"/>
              </a:rPr>
              <a:t>f</a:t>
            </a:r>
            <a:r>
              <a:rPr lang="es-ES" dirty="0" err="1" smtClean="0">
                <a:solidFill>
                  <a:srgbClr val="212121"/>
                </a:solidFill>
                <a:latin typeface="arial" panose="020B0604020202020204" pitchFamily="34" charset="0"/>
              </a:rPr>
              <a:t>unciónes</a:t>
            </a:r>
            <a:r>
              <a:rPr lang="es-ES" dirty="0" smtClean="0">
                <a:solidFill>
                  <a:srgbClr val="212121"/>
                </a:solidFill>
                <a:latin typeface="arial" panose="020B0604020202020204" pitchFamily="34" charset="0"/>
              </a:rPr>
              <a:t> empresariales.</a:t>
            </a:r>
            <a:endParaRPr lang="es-CO" dirty="0"/>
          </a:p>
        </p:txBody>
      </p:sp>
    </p:spTree>
    <p:extLst>
      <p:ext uri="{BB962C8B-B14F-4D97-AF65-F5344CB8AC3E}">
        <p14:creationId xmlns:p14="http://schemas.microsoft.com/office/powerpoint/2010/main" val="37271900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4184159" cy="954107"/>
          </a:xfrm>
          <a:prstGeom prst="rect">
            <a:avLst/>
          </a:prstGeom>
        </p:spPr>
        <p:txBody>
          <a:bodyPr wrap="none">
            <a:spAutoFit/>
          </a:bodyPr>
          <a:lstStyle/>
          <a:p>
            <a:r>
              <a:rPr lang="es-CO" sz="2800" dirty="0" smtClean="0">
                <a:solidFill>
                  <a:schemeClr val="tx2"/>
                </a:solidFill>
                <a:latin typeface="DaxCondensed-Light" panose="020B0604020202020204"/>
              </a:rPr>
              <a:t>Aplicaciones Monolíticas</a:t>
            </a:r>
          </a:p>
          <a:p>
            <a:endParaRPr lang="es-CO" sz="2800" dirty="0">
              <a:solidFill>
                <a:schemeClr val="tx2"/>
              </a:solidFill>
              <a:latin typeface="DaxCondensed-Light" panose="020B0604020202020204"/>
            </a:endParaRPr>
          </a:p>
        </p:txBody>
      </p:sp>
      <p:pic>
        <p:nvPicPr>
          <p:cNvPr id="6" name="Imagen 5"/>
          <p:cNvPicPr>
            <a:picLocks noChangeAspect="1"/>
          </p:cNvPicPr>
          <p:nvPr/>
        </p:nvPicPr>
        <p:blipFill rotWithShape="1">
          <a:blip r:embed="rId2"/>
          <a:srcRect l="6827" r="8280"/>
          <a:stretch/>
        </p:blipFill>
        <p:spPr>
          <a:xfrm>
            <a:off x="971720" y="1731096"/>
            <a:ext cx="4188109" cy="2895707"/>
          </a:xfrm>
          <a:prstGeom prst="rect">
            <a:avLst/>
          </a:prstGeom>
        </p:spPr>
      </p:pic>
      <p:sp>
        <p:nvSpPr>
          <p:cNvPr id="2" name="CuadroTexto 1"/>
          <p:cNvSpPr txBox="1"/>
          <p:nvPr/>
        </p:nvSpPr>
        <p:spPr>
          <a:xfrm>
            <a:off x="1187064" y="4707732"/>
            <a:ext cx="3757419" cy="1754326"/>
          </a:xfrm>
          <a:prstGeom prst="rect">
            <a:avLst/>
          </a:prstGeom>
          <a:noFill/>
        </p:spPr>
        <p:txBody>
          <a:bodyPr wrap="square" rtlCol="0">
            <a:spAutoFit/>
          </a:bodyPr>
          <a:lstStyle/>
          <a:p>
            <a:r>
              <a:rPr lang="es-ES" dirty="0"/>
              <a:t/>
            </a:r>
            <a:br>
              <a:rPr lang="es-ES" dirty="0"/>
            </a:br>
            <a:r>
              <a:rPr lang="es-ES" dirty="0"/>
              <a:t>Esta </a:t>
            </a:r>
            <a:r>
              <a:rPr lang="es-ES" dirty="0" smtClean="0"/>
              <a:t>“</a:t>
            </a:r>
            <a:r>
              <a:rPr lang="es-ES" dirty="0" err="1" smtClean="0"/>
              <a:t>house</a:t>
            </a:r>
            <a:r>
              <a:rPr lang="es-ES" dirty="0" smtClean="0"/>
              <a:t> of </a:t>
            </a:r>
            <a:r>
              <a:rPr lang="es-ES" dirty="0" err="1" smtClean="0"/>
              <a:t>cards</a:t>
            </a:r>
            <a:r>
              <a:rPr lang="es-ES" dirty="0" smtClean="0"/>
              <a:t>" </a:t>
            </a:r>
            <a:r>
              <a:rPr lang="es-ES" dirty="0"/>
              <a:t>interconectada es precisamente por qué la mayoría de las organizaciones lo encuentran Difícil de innovar con sistemas heredados.</a:t>
            </a:r>
            <a:endParaRPr lang="es-CO" dirty="0"/>
          </a:p>
        </p:txBody>
      </p:sp>
      <p:pic>
        <p:nvPicPr>
          <p:cNvPr id="3" name="Imagen 2"/>
          <p:cNvPicPr>
            <a:picLocks noChangeAspect="1"/>
          </p:cNvPicPr>
          <p:nvPr/>
        </p:nvPicPr>
        <p:blipFill>
          <a:blip r:embed="rId3"/>
          <a:stretch>
            <a:fillRect/>
          </a:stretch>
        </p:blipFill>
        <p:spPr>
          <a:xfrm>
            <a:off x="5970270" y="2109252"/>
            <a:ext cx="4884087" cy="2139397"/>
          </a:xfrm>
          <a:prstGeom prst="rect">
            <a:avLst/>
          </a:prstGeom>
        </p:spPr>
      </p:pic>
      <p:sp>
        <p:nvSpPr>
          <p:cNvPr id="4" name="CuadroTexto 3"/>
          <p:cNvSpPr txBox="1"/>
          <p:nvPr/>
        </p:nvSpPr>
        <p:spPr>
          <a:xfrm>
            <a:off x="7341514" y="1589578"/>
            <a:ext cx="1715213" cy="369332"/>
          </a:xfrm>
          <a:prstGeom prst="rect">
            <a:avLst/>
          </a:prstGeom>
          <a:noFill/>
        </p:spPr>
        <p:txBody>
          <a:bodyPr wrap="none" rtlCol="0">
            <a:spAutoFit/>
          </a:bodyPr>
          <a:lstStyle/>
          <a:p>
            <a:r>
              <a:rPr lang="es-CO" dirty="0" smtClean="0"/>
              <a:t>No Escalabilidad</a:t>
            </a:r>
            <a:endParaRPr lang="es-CO" dirty="0"/>
          </a:p>
        </p:txBody>
      </p:sp>
    </p:spTree>
    <p:extLst>
      <p:ext uri="{BB962C8B-B14F-4D97-AF65-F5344CB8AC3E}">
        <p14:creationId xmlns:p14="http://schemas.microsoft.com/office/powerpoint/2010/main" val="37734090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5064207" cy="523220"/>
          </a:xfrm>
          <a:prstGeom prst="rect">
            <a:avLst/>
          </a:prstGeom>
        </p:spPr>
        <p:txBody>
          <a:bodyPr wrap="none">
            <a:spAutoFit/>
          </a:bodyPr>
          <a:lstStyle/>
          <a:p>
            <a:r>
              <a:rPr lang="es-ES" sz="2800" dirty="0" smtClean="0">
                <a:solidFill>
                  <a:schemeClr val="tx2"/>
                </a:solidFill>
                <a:latin typeface="DaxCondensed-Light" panose="020B0604020202020204"/>
              </a:rPr>
              <a:t>No se trata solo de Tecnología</a:t>
            </a:r>
            <a:endParaRPr lang="es-CO" sz="2800" dirty="0" smtClean="0">
              <a:solidFill>
                <a:schemeClr val="tx2"/>
              </a:solidFill>
              <a:latin typeface="DaxCondensed-Light" panose="020B0604020202020204"/>
            </a:endParaRPr>
          </a:p>
        </p:txBody>
      </p:sp>
      <p:pic>
        <p:nvPicPr>
          <p:cNvPr id="2" name="Imagen 1"/>
          <p:cNvPicPr>
            <a:picLocks noChangeAspect="1"/>
          </p:cNvPicPr>
          <p:nvPr/>
        </p:nvPicPr>
        <p:blipFill>
          <a:blip r:embed="rId2"/>
          <a:stretch>
            <a:fillRect/>
          </a:stretch>
        </p:blipFill>
        <p:spPr>
          <a:xfrm>
            <a:off x="752610" y="1657077"/>
            <a:ext cx="5095875" cy="3752850"/>
          </a:xfrm>
          <a:prstGeom prst="rect">
            <a:avLst/>
          </a:prstGeom>
        </p:spPr>
      </p:pic>
      <p:sp>
        <p:nvSpPr>
          <p:cNvPr id="3" name="Rectángulo 2"/>
          <p:cNvSpPr/>
          <p:nvPr/>
        </p:nvSpPr>
        <p:spPr>
          <a:xfrm>
            <a:off x="1131433" y="5737558"/>
            <a:ext cx="4987259" cy="646331"/>
          </a:xfrm>
          <a:prstGeom prst="rect">
            <a:avLst/>
          </a:prstGeom>
        </p:spPr>
        <p:txBody>
          <a:bodyPr wrap="square">
            <a:spAutoFit/>
          </a:bodyPr>
          <a:lstStyle/>
          <a:p>
            <a:r>
              <a:rPr lang="en-US" dirty="0" smtClean="0"/>
              <a:t>Silos </a:t>
            </a:r>
            <a:r>
              <a:rPr lang="en-US" dirty="0" err="1" smtClean="0"/>
              <a:t>Equipos</a:t>
            </a:r>
            <a:r>
              <a:rPr lang="en-US" dirty="0" smtClean="0"/>
              <a:t> </a:t>
            </a:r>
            <a:r>
              <a:rPr lang="en-US" dirty="0" err="1" smtClean="0"/>
              <a:t>fucionales</a:t>
            </a:r>
            <a:r>
              <a:rPr lang="en-US" dirty="0" smtClean="0"/>
              <a:t> a </a:t>
            </a:r>
            <a:r>
              <a:rPr lang="en-US" dirty="0" err="1" smtClean="0"/>
              <a:t>arquitectura</a:t>
            </a:r>
            <a:r>
              <a:rPr lang="en-US" dirty="0" smtClean="0"/>
              <a:t> de </a:t>
            </a:r>
            <a:r>
              <a:rPr lang="en-US" dirty="0" err="1" smtClean="0"/>
              <a:t>aplicaciones</a:t>
            </a:r>
            <a:r>
              <a:rPr lang="en-US" dirty="0" smtClean="0"/>
              <a:t> Silos</a:t>
            </a:r>
            <a:endParaRPr lang="es-CO" dirty="0"/>
          </a:p>
        </p:txBody>
      </p:sp>
      <p:pic>
        <p:nvPicPr>
          <p:cNvPr id="5" name="Imagen 4"/>
          <p:cNvPicPr>
            <a:picLocks noChangeAspect="1"/>
          </p:cNvPicPr>
          <p:nvPr/>
        </p:nvPicPr>
        <p:blipFill>
          <a:blip r:embed="rId3"/>
          <a:stretch>
            <a:fillRect/>
          </a:stretch>
        </p:blipFill>
        <p:spPr>
          <a:xfrm>
            <a:off x="6394131" y="2166664"/>
            <a:ext cx="5438775" cy="2733675"/>
          </a:xfrm>
          <a:prstGeom prst="rect">
            <a:avLst/>
          </a:prstGeom>
        </p:spPr>
      </p:pic>
      <p:sp>
        <p:nvSpPr>
          <p:cNvPr id="7" name="Rectangle 2"/>
          <p:cNvSpPr>
            <a:spLocks noChangeArrowheads="1"/>
          </p:cNvSpPr>
          <p:nvPr/>
        </p:nvSpPr>
        <p:spPr bwMode="auto">
          <a:xfrm>
            <a:off x="6394131" y="5372643"/>
            <a:ext cx="5438775"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CO" b="0" i="0" u="none" strike="noStrike" cap="none" normalizeH="0" baseline="0" dirty="0" smtClean="0">
                <a:ln>
                  <a:noFill/>
                </a:ln>
                <a:solidFill>
                  <a:srgbClr val="212121"/>
                </a:solidFill>
                <a:effectLst/>
              </a:rPr>
              <a:t>Es importante organizar equipos en torno al negocio. funciones que desarrollan y despliegan como </a:t>
            </a:r>
            <a:r>
              <a:rPr kumimoji="0" lang="es-ES" altLang="es-CO" b="0" i="0" u="none" strike="noStrike" cap="none" normalizeH="0" baseline="0" dirty="0" err="1" smtClean="0">
                <a:ln>
                  <a:noFill/>
                </a:ln>
                <a:solidFill>
                  <a:srgbClr val="212121"/>
                </a:solidFill>
                <a:effectLst/>
              </a:rPr>
              <a:t>microservicios</a:t>
            </a:r>
            <a:r>
              <a:rPr kumimoji="0" lang="es-ES" altLang="es-CO" b="0" i="0" u="none" strike="noStrike" cap="none" normalizeH="0" baseline="0" dirty="0" smtClean="0">
                <a:ln>
                  <a:noFill/>
                </a:ln>
                <a:solidFill>
                  <a:srgbClr val="212121"/>
                </a:solidFill>
                <a:effectLst/>
              </a:rPr>
              <a:t> por lo que el desarrollo puede ser rápido y sensible</a:t>
            </a:r>
            <a:r>
              <a:rPr kumimoji="0" lang="es-ES" altLang="es-CO" sz="1200" b="0" i="0" u="none" strike="noStrike" cap="none" normalizeH="0" baseline="0" dirty="0" smtClean="0">
                <a:ln>
                  <a:noFill/>
                </a:ln>
                <a:solidFill>
                  <a:srgbClr val="212121"/>
                </a:solidFill>
                <a:effectLst/>
                <a:latin typeface="inherit"/>
              </a:rPr>
              <a:t>.</a:t>
            </a:r>
            <a:r>
              <a:rPr kumimoji="0" lang="es-ES" altLang="es-CO" sz="1100" b="0" i="0" u="none" strike="noStrike" cap="none" normalizeH="0" baseline="0" dirty="0" smtClean="0">
                <a:ln>
                  <a:noFill/>
                </a:ln>
                <a:solidFill>
                  <a:schemeClr val="tx1"/>
                </a:solidFill>
                <a:effectLst/>
              </a:rPr>
              <a:t> </a:t>
            </a:r>
            <a:endParaRPr kumimoji="0" lang="es-ES" altLang="es-CO"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100933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5524269" cy="523220"/>
          </a:xfrm>
          <a:prstGeom prst="rect">
            <a:avLst/>
          </a:prstGeom>
        </p:spPr>
        <p:txBody>
          <a:bodyPr wrap="none">
            <a:spAutoFit/>
          </a:bodyPr>
          <a:lstStyle/>
          <a:p>
            <a:r>
              <a:rPr lang="es-ES" sz="2800" dirty="0" smtClean="0">
                <a:solidFill>
                  <a:schemeClr val="tx2"/>
                </a:solidFill>
                <a:latin typeface="DaxCondensed-Light" panose="020B0604020202020204"/>
              </a:rPr>
              <a:t>Gestión de-centralizada de datos</a:t>
            </a:r>
            <a:endParaRPr lang="es-CO" sz="2800" dirty="0" smtClean="0">
              <a:solidFill>
                <a:schemeClr val="tx2"/>
              </a:solidFill>
              <a:latin typeface="DaxCondensed-Light" panose="020B0604020202020204"/>
            </a:endParaRPr>
          </a:p>
        </p:txBody>
      </p:sp>
      <p:pic>
        <p:nvPicPr>
          <p:cNvPr id="4" name="Imagen 3"/>
          <p:cNvPicPr>
            <a:picLocks noChangeAspect="1"/>
          </p:cNvPicPr>
          <p:nvPr/>
        </p:nvPicPr>
        <p:blipFill rotWithShape="1">
          <a:blip r:embed="rId2"/>
          <a:srcRect t="3190" b="1094"/>
          <a:stretch/>
        </p:blipFill>
        <p:spPr>
          <a:xfrm>
            <a:off x="1902739" y="1371600"/>
            <a:ext cx="7803236" cy="4572000"/>
          </a:xfrm>
          <a:prstGeom prst="rect">
            <a:avLst/>
          </a:prstGeom>
        </p:spPr>
      </p:pic>
    </p:spTree>
    <p:extLst>
      <p:ext uri="{BB962C8B-B14F-4D97-AF65-F5344CB8AC3E}">
        <p14:creationId xmlns:p14="http://schemas.microsoft.com/office/powerpoint/2010/main" val="1777882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2903359" cy="523220"/>
          </a:xfrm>
          <a:prstGeom prst="rect">
            <a:avLst/>
          </a:prstGeom>
        </p:spPr>
        <p:txBody>
          <a:bodyPr wrap="none">
            <a:spAutoFit/>
          </a:bodyPr>
          <a:lstStyle/>
          <a:p>
            <a:r>
              <a:rPr lang="es-ES" sz="2800" dirty="0" smtClean="0">
                <a:solidFill>
                  <a:schemeClr val="tx2"/>
                </a:solidFill>
                <a:latin typeface="DaxCondensed-Light" panose="020B0604020202020204"/>
              </a:rPr>
              <a:t>Automatizar todo</a:t>
            </a:r>
            <a:endParaRPr lang="es-CO" sz="2800" dirty="0" smtClean="0">
              <a:solidFill>
                <a:schemeClr val="tx2"/>
              </a:solidFill>
              <a:latin typeface="DaxCondensed-Light" panose="020B0604020202020204"/>
            </a:endParaRPr>
          </a:p>
        </p:txBody>
      </p:sp>
      <p:pic>
        <p:nvPicPr>
          <p:cNvPr id="2" name="Imagen 1"/>
          <p:cNvPicPr>
            <a:picLocks noChangeAspect="1"/>
          </p:cNvPicPr>
          <p:nvPr/>
        </p:nvPicPr>
        <p:blipFill>
          <a:blip r:embed="rId2"/>
          <a:stretch>
            <a:fillRect/>
          </a:stretch>
        </p:blipFill>
        <p:spPr>
          <a:xfrm>
            <a:off x="1686733" y="927726"/>
            <a:ext cx="8305800" cy="2705100"/>
          </a:xfrm>
          <a:prstGeom prst="rect">
            <a:avLst/>
          </a:prstGeom>
        </p:spPr>
      </p:pic>
      <p:pic>
        <p:nvPicPr>
          <p:cNvPr id="3" name="Imagen 2"/>
          <p:cNvPicPr>
            <a:picLocks noChangeAspect="1"/>
          </p:cNvPicPr>
          <p:nvPr/>
        </p:nvPicPr>
        <p:blipFill>
          <a:blip r:embed="rId3"/>
          <a:stretch>
            <a:fillRect/>
          </a:stretch>
        </p:blipFill>
        <p:spPr>
          <a:xfrm>
            <a:off x="3030370" y="3877437"/>
            <a:ext cx="5721744" cy="2650563"/>
          </a:xfrm>
          <a:prstGeom prst="rect">
            <a:avLst/>
          </a:prstGeom>
        </p:spPr>
      </p:pic>
    </p:spTree>
    <p:extLst>
      <p:ext uri="{BB962C8B-B14F-4D97-AF65-F5344CB8AC3E}">
        <p14:creationId xmlns:p14="http://schemas.microsoft.com/office/powerpoint/2010/main" val="12162222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r>
              <a:rPr lang="es-CO" dirty="0" smtClean="0"/>
              <a:t>Referencias</a:t>
            </a:r>
          </a:p>
          <a:p>
            <a:r>
              <a:rPr lang="es-CO" dirty="0" err="1"/>
              <a:t>Fowler</a:t>
            </a:r>
            <a:r>
              <a:rPr lang="es-CO" dirty="0"/>
              <a:t>, Martin. Lewis, James. </a:t>
            </a:r>
            <a:r>
              <a:rPr lang="es-CO" dirty="0" err="1"/>
              <a:t>Microservices</a:t>
            </a:r>
            <a:r>
              <a:rPr lang="es-CO" dirty="0"/>
              <a:t>. 25 </a:t>
            </a:r>
            <a:r>
              <a:rPr lang="es-CO" dirty="0" err="1"/>
              <a:t>March</a:t>
            </a:r>
            <a:r>
              <a:rPr lang="es-CO" dirty="0"/>
              <a:t> 2014. http://www.martinfowler.com/articles/micros ervices.html </a:t>
            </a:r>
            <a:endParaRPr lang="es-CO" dirty="0" smtClean="0"/>
          </a:p>
          <a:p>
            <a:r>
              <a:rPr lang="es-CO" dirty="0" smtClean="0">
                <a:hlinkClick r:id="rId2"/>
              </a:rPr>
              <a:t>http</a:t>
            </a:r>
            <a:r>
              <a:rPr lang="es-CO" dirty="0">
                <a:hlinkClick r:id="rId2"/>
              </a:rPr>
              <a:t>://microservices.io</a:t>
            </a:r>
            <a:r>
              <a:rPr lang="es-CO" dirty="0" smtClean="0">
                <a:hlinkClick r:id="rId2"/>
              </a:rPr>
              <a:t>/</a:t>
            </a:r>
            <a:endParaRPr lang="es-CO" dirty="0" smtClean="0"/>
          </a:p>
          <a:p>
            <a:r>
              <a:rPr lang="es-CO" dirty="0" err="1" smtClean="0"/>
              <a:t>Zeev</a:t>
            </a:r>
            <a:r>
              <a:rPr lang="es-CO" dirty="0" smtClean="0"/>
              <a:t>, </a:t>
            </a:r>
            <a:r>
              <a:rPr lang="es-CO" dirty="0" err="1" smtClean="0"/>
              <a:t>Avidan</a:t>
            </a:r>
            <a:r>
              <a:rPr lang="es-CO" dirty="0" smtClean="0"/>
              <a:t>. Hans, </a:t>
            </a:r>
            <a:r>
              <a:rPr lang="es-CO" dirty="0" err="1" smtClean="0"/>
              <a:t>Otharsson</a:t>
            </a:r>
            <a:r>
              <a:rPr lang="es-CO" dirty="0" smtClean="0"/>
              <a:t>. </a:t>
            </a:r>
            <a:r>
              <a:rPr lang="en-US" dirty="0" smtClean="0"/>
              <a:t>Accelerating </a:t>
            </a:r>
            <a:r>
              <a:rPr lang="en-US" dirty="0"/>
              <a:t>the Digital Journey from Legacy Systems to Modern </a:t>
            </a:r>
            <a:r>
              <a:rPr lang="en-US" dirty="0" smtClean="0"/>
              <a:t>Microservices,2018.</a:t>
            </a:r>
            <a:endParaRPr lang="es-CO" dirty="0" smtClean="0"/>
          </a:p>
          <a:p>
            <a:endParaRPr lang="es-CO" dirty="0"/>
          </a:p>
        </p:txBody>
      </p:sp>
    </p:spTree>
    <p:extLst>
      <p:ext uri="{BB962C8B-B14F-4D97-AF65-F5344CB8AC3E}">
        <p14:creationId xmlns:p14="http://schemas.microsoft.com/office/powerpoint/2010/main" val="218590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3" y="118876"/>
            <a:ext cx="4741896" cy="523220"/>
          </a:xfrm>
          <a:prstGeom prst="rect">
            <a:avLst/>
          </a:prstGeom>
        </p:spPr>
        <p:txBody>
          <a:bodyPr wrap="square">
            <a:spAutoFit/>
          </a:bodyPr>
          <a:lstStyle/>
          <a:p>
            <a:r>
              <a:rPr lang="es-CO" sz="2800" dirty="0" err="1" smtClean="0">
                <a:solidFill>
                  <a:schemeClr val="tx2"/>
                </a:solidFill>
                <a:latin typeface="DaxCondensed-Light" panose="020B0604020202020204"/>
              </a:rPr>
              <a:t>Stefanini</a:t>
            </a:r>
            <a:r>
              <a:rPr lang="es-CO" sz="2800" dirty="0" smtClean="0">
                <a:solidFill>
                  <a:schemeClr val="tx2"/>
                </a:solidFill>
                <a:latin typeface="DaxCondensed-Light" panose="020B0604020202020204"/>
              </a:rPr>
              <a:t> </a:t>
            </a:r>
            <a:r>
              <a:rPr lang="es-ES" sz="2800" dirty="0" err="1" smtClean="0">
                <a:solidFill>
                  <a:schemeClr val="tx2"/>
                </a:solidFill>
                <a:latin typeface="DaxCondensed-Light" panose="020B0604020202020204"/>
              </a:rPr>
              <a:t>Microservicios</a:t>
            </a:r>
            <a:endParaRPr lang="es-CO" sz="2800" dirty="0" smtClean="0">
              <a:solidFill>
                <a:schemeClr val="tx2"/>
              </a:solidFill>
              <a:latin typeface="DaxCondensed-Light" panose="020B0604020202020204"/>
            </a:endParaRPr>
          </a:p>
        </p:txBody>
      </p:sp>
      <p:sp>
        <p:nvSpPr>
          <p:cNvPr id="2" name="Rectángulo 1"/>
          <p:cNvSpPr/>
          <p:nvPr/>
        </p:nvSpPr>
        <p:spPr>
          <a:xfrm>
            <a:off x="735083" y="1102578"/>
            <a:ext cx="9336380" cy="5755422"/>
          </a:xfrm>
          <a:prstGeom prst="rect">
            <a:avLst/>
          </a:prstGeom>
        </p:spPr>
        <p:txBody>
          <a:bodyPr wrap="square">
            <a:spAutoFit/>
          </a:bodyPr>
          <a:lstStyle/>
          <a:p>
            <a:pPr algn="just"/>
            <a:r>
              <a:rPr lang="es-ES" sz="2800" dirty="0" smtClean="0"/>
              <a:t>Del Monolítico a los Micro Servicios</a:t>
            </a:r>
          </a:p>
          <a:p>
            <a:pPr algn="just"/>
            <a:endParaRPr lang="es-ES" sz="2800" dirty="0" smtClean="0"/>
          </a:p>
          <a:p>
            <a:pPr marL="342900" indent="-342900" algn="just">
              <a:buFont typeface="Arial" panose="020B0604020202020204" pitchFamily="34" charset="0"/>
              <a:buChar char="•"/>
            </a:pPr>
            <a:r>
              <a:rPr lang="es-ES" sz="2400" dirty="0"/>
              <a:t>Romper es necesario a </a:t>
            </a:r>
            <a:r>
              <a:rPr lang="es-ES" sz="2400" dirty="0" smtClean="0"/>
              <a:t>veces</a:t>
            </a:r>
          </a:p>
          <a:p>
            <a:pPr marL="800100" lvl="1" indent="-342900" algn="just">
              <a:buFont typeface="Arial" panose="020B0604020202020204" pitchFamily="34" charset="0"/>
              <a:buChar char="•"/>
            </a:pPr>
            <a:r>
              <a:rPr lang="es-ES" sz="2400" dirty="0" smtClean="0"/>
              <a:t>Mejora modularidad</a:t>
            </a:r>
          </a:p>
          <a:p>
            <a:pPr marL="800100" lvl="1" indent="-342900" algn="just">
              <a:buFont typeface="Arial" panose="020B0604020202020204" pitchFamily="34" charset="0"/>
              <a:buChar char="•"/>
            </a:pPr>
            <a:r>
              <a:rPr lang="es-ES" sz="2400" dirty="0" smtClean="0"/>
              <a:t>Desarrollo en paralelo</a:t>
            </a:r>
          </a:p>
          <a:p>
            <a:pPr marL="800100" lvl="1" indent="-342900" algn="just">
              <a:buFont typeface="Arial" panose="020B0604020202020204" pitchFamily="34" charset="0"/>
              <a:buChar char="•"/>
            </a:pPr>
            <a:r>
              <a:rPr lang="es-ES" sz="2400" dirty="0" smtClean="0"/>
              <a:t>Despliegue de servicios independientes(equipos autónomos)</a:t>
            </a:r>
          </a:p>
          <a:p>
            <a:pPr lvl="1" algn="just"/>
            <a:endParaRPr lang="es-ES" sz="2400" dirty="0" smtClean="0"/>
          </a:p>
          <a:p>
            <a:pPr marL="342900" indent="-342900" algn="just">
              <a:buFont typeface="Arial" panose="020B0604020202020204" pitchFamily="34" charset="0"/>
              <a:buChar char="•"/>
            </a:pPr>
            <a:r>
              <a:rPr lang="es-CO" sz="2400" dirty="0" smtClean="0"/>
              <a:t>Velocidad de </a:t>
            </a:r>
            <a:r>
              <a:rPr lang="es-CO" sz="2400" dirty="0"/>
              <a:t>d</a:t>
            </a:r>
            <a:r>
              <a:rPr lang="es-CO" sz="2400" dirty="0" smtClean="0"/>
              <a:t>esarrollo en </a:t>
            </a:r>
            <a:r>
              <a:rPr lang="es-CO" sz="2400" dirty="0"/>
              <a:t>aplicaciones </a:t>
            </a:r>
            <a:r>
              <a:rPr lang="es-CO" sz="2400" dirty="0" smtClean="0"/>
              <a:t>heredadas</a:t>
            </a:r>
          </a:p>
          <a:p>
            <a:pPr marL="800100" lvl="1" indent="-342900" algn="just">
              <a:buFont typeface="Arial" panose="020B0604020202020204" pitchFamily="34" charset="0"/>
              <a:buChar char="•"/>
            </a:pPr>
            <a:r>
              <a:rPr lang="es-CO" sz="2400" dirty="0" smtClean="0"/>
              <a:t>Concurrencia de desarrollo</a:t>
            </a:r>
          </a:p>
          <a:p>
            <a:pPr marL="800100" lvl="1" indent="-342900" algn="just">
              <a:buFont typeface="Arial" panose="020B0604020202020204" pitchFamily="34" charset="0"/>
              <a:buChar char="•"/>
            </a:pPr>
            <a:r>
              <a:rPr lang="es-CO" sz="2400" dirty="0" smtClean="0"/>
              <a:t>Velocidad en desarrollo</a:t>
            </a:r>
            <a:endParaRPr lang="es-CO" sz="2400" dirty="0"/>
          </a:p>
          <a:p>
            <a:pPr marL="800100" lvl="1" indent="-342900" algn="just">
              <a:buFont typeface="Arial" panose="020B0604020202020204" pitchFamily="34" charset="0"/>
              <a:buChar char="•"/>
            </a:pPr>
            <a:endParaRPr lang="es-CO" sz="2400" dirty="0"/>
          </a:p>
          <a:p>
            <a:pPr marL="342900" indent="-342900" algn="just">
              <a:buFont typeface="Arial" panose="020B0604020202020204" pitchFamily="34" charset="0"/>
              <a:buChar char="•"/>
            </a:pPr>
            <a:r>
              <a:rPr lang="es-CO" sz="2400" dirty="0" smtClean="0"/>
              <a:t>Monitoreo de micro servicios</a:t>
            </a:r>
          </a:p>
          <a:p>
            <a:pPr marL="800100" lvl="1" indent="-342900" algn="just">
              <a:buFont typeface="Arial" panose="020B0604020202020204" pitchFamily="34" charset="0"/>
              <a:buChar char="•"/>
            </a:pPr>
            <a:r>
              <a:rPr lang="es-CO" sz="2400" dirty="0" smtClean="0"/>
              <a:t>Monitoreo distribuido por cada micro servicio</a:t>
            </a:r>
          </a:p>
          <a:p>
            <a:pPr marL="800100" lvl="1" indent="-342900" algn="just">
              <a:buFont typeface="Arial" panose="020B0604020202020204" pitchFamily="34" charset="0"/>
              <a:buChar char="•"/>
            </a:pPr>
            <a:r>
              <a:rPr lang="es-CO" sz="2400" dirty="0" smtClean="0"/>
              <a:t>Aplicaciones tolerantes a fallos</a:t>
            </a:r>
          </a:p>
          <a:p>
            <a:pPr lvl="1" algn="just"/>
            <a:endParaRPr lang="es-CO" sz="2400" dirty="0" smtClean="0"/>
          </a:p>
        </p:txBody>
      </p:sp>
      <p:pic>
        <p:nvPicPr>
          <p:cNvPr id="5" name="Imagen 4"/>
          <p:cNvPicPr>
            <a:picLocks noChangeAspect="1"/>
          </p:cNvPicPr>
          <p:nvPr/>
        </p:nvPicPr>
        <p:blipFill>
          <a:blip r:embed="rId2"/>
          <a:stretch>
            <a:fillRect/>
          </a:stretch>
        </p:blipFill>
        <p:spPr>
          <a:xfrm>
            <a:off x="7537813" y="3810604"/>
            <a:ext cx="4076700" cy="2181225"/>
          </a:xfrm>
          <a:prstGeom prst="rect">
            <a:avLst/>
          </a:prstGeom>
        </p:spPr>
      </p:pic>
    </p:spTree>
    <p:extLst>
      <p:ext uri="{BB962C8B-B14F-4D97-AF65-F5344CB8AC3E}">
        <p14:creationId xmlns:p14="http://schemas.microsoft.com/office/powerpoint/2010/main" val="2930979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3" y="118876"/>
            <a:ext cx="4741896" cy="523220"/>
          </a:xfrm>
          <a:prstGeom prst="rect">
            <a:avLst/>
          </a:prstGeom>
        </p:spPr>
        <p:txBody>
          <a:bodyPr wrap="square">
            <a:spAutoFit/>
          </a:bodyPr>
          <a:lstStyle/>
          <a:p>
            <a:r>
              <a:rPr lang="es-CO" sz="2800" dirty="0" err="1" smtClean="0">
                <a:solidFill>
                  <a:schemeClr val="tx2"/>
                </a:solidFill>
                <a:latin typeface="DaxCondensed-Light" panose="020B0604020202020204"/>
              </a:rPr>
              <a:t>Stefanini</a:t>
            </a:r>
            <a:r>
              <a:rPr lang="es-CO" sz="2800" dirty="0" smtClean="0">
                <a:solidFill>
                  <a:schemeClr val="tx2"/>
                </a:solidFill>
                <a:latin typeface="DaxCondensed-Light" panose="020B0604020202020204"/>
              </a:rPr>
              <a:t> </a:t>
            </a:r>
            <a:r>
              <a:rPr lang="es-ES" sz="2800" dirty="0" err="1" smtClean="0">
                <a:solidFill>
                  <a:schemeClr val="tx2"/>
                </a:solidFill>
                <a:latin typeface="DaxCondensed-Light" panose="020B0604020202020204"/>
              </a:rPr>
              <a:t>Microservicios</a:t>
            </a:r>
            <a:endParaRPr lang="es-CO" sz="2800" dirty="0" smtClean="0">
              <a:solidFill>
                <a:schemeClr val="tx2"/>
              </a:solidFill>
              <a:latin typeface="DaxCondensed-Light" panose="020B0604020202020204"/>
            </a:endParaRPr>
          </a:p>
        </p:txBody>
      </p:sp>
      <p:pic>
        <p:nvPicPr>
          <p:cNvPr id="4" name="Imagen 3"/>
          <p:cNvPicPr>
            <a:picLocks noChangeAspect="1"/>
          </p:cNvPicPr>
          <p:nvPr/>
        </p:nvPicPr>
        <p:blipFill>
          <a:blip r:embed="rId2"/>
          <a:stretch>
            <a:fillRect/>
          </a:stretch>
        </p:blipFill>
        <p:spPr>
          <a:xfrm>
            <a:off x="1818458" y="907459"/>
            <a:ext cx="8267700" cy="5800725"/>
          </a:xfrm>
          <a:prstGeom prst="rect">
            <a:avLst/>
          </a:prstGeom>
        </p:spPr>
      </p:pic>
    </p:spTree>
    <p:extLst>
      <p:ext uri="{BB962C8B-B14F-4D97-AF65-F5344CB8AC3E}">
        <p14:creationId xmlns:p14="http://schemas.microsoft.com/office/powerpoint/2010/main" val="4109269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3" y="118876"/>
            <a:ext cx="4741896" cy="523220"/>
          </a:xfrm>
          <a:prstGeom prst="rect">
            <a:avLst/>
          </a:prstGeom>
        </p:spPr>
        <p:txBody>
          <a:bodyPr wrap="square">
            <a:spAutoFit/>
          </a:bodyPr>
          <a:lstStyle/>
          <a:p>
            <a:r>
              <a:rPr lang="es-CO" sz="2800" dirty="0" err="1" smtClean="0">
                <a:solidFill>
                  <a:schemeClr val="tx2"/>
                </a:solidFill>
                <a:latin typeface="DaxCondensed-Light" panose="020B0604020202020204"/>
              </a:rPr>
              <a:t>Stefanini</a:t>
            </a:r>
            <a:r>
              <a:rPr lang="es-CO" sz="2800" dirty="0" smtClean="0">
                <a:solidFill>
                  <a:schemeClr val="tx2"/>
                </a:solidFill>
                <a:latin typeface="DaxCondensed-Light" panose="020B0604020202020204"/>
              </a:rPr>
              <a:t> </a:t>
            </a:r>
            <a:r>
              <a:rPr lang="es-ES" sz="2800" dirty="0" err="1" smtClean="0">
                <a:solidFill>
                  <a:schemeClr val="tx2"/>
                </a:solidFill>
                <a:latin typeface="DaxCondensed-Light" panose="020B0604020202020204"/>
              </a:rPr>
              <a:t>Microservicios</a:t>
            </a:r>
            <a:endParaRPr lang="es-CO" sz="2800" dirty="0" smtClean="0">
              <a:solidFill>
                <a:schemeClr val="tx2"/>
              </a:solidFill>
              <a:latin typeface="DaxCondensed-Light" panose="020B0604020202020204"/>
            </a:endParaRPr>
          </a:p>
        </p:txBody>
      </p:sp>
      <p:pic>
        <p:nvPicPr>
          <p:cNvPr id="2" name="Imagen 1"/>
          <p:cNvPicPr>
            <a:picLocks noChangeAspect="1"/>
          </p:cNvPicPr>
          <p:nvPr/>
        </p:nvPicPr>
        <p:blipFill rotWithShape="1">
          <a:blip r:embed="rId2"/>
          <a:srcRect t="855" r="573"/>
          <a:stretch/>
        </p:blipFill>
        <p:spPr>
          <a:xfrm>
            <a:off x="1496105" y="862149"/>
            <a:ext cx="8627609" cy="5600019"/>
          </a:xfrm>
          <a:prstGeom prst="rect">
            <a:avLst/>
          </a:prstGeom>
        </p:spPr>
      </p:pic>
    </p:spTree>
    <p:extLst>
      <p:ext uri="{BB962C8B-B14F-4D97-AF65-F5344CB8AC3E}">
        <p14:creationId xmlns:p14="http://schemas.microsoft.com/office/powerpoint/2010/main" val="1721142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3" y="118876"/>
            <a:ext cx="4741896" cy="523220"/>
          </a:xfrm>
          <a:prstGeom prst="rect">
            <a:avLst/>
          </a:prstGeom>
        </p:spPr>
        <p:txBody>
          <a:bodyPr wrap="square">
            <a:spAutoFit/>
          </a:bodyPr>
          <a:lstStyle/>
          <a:p>
            <a:r>
              <a:rPr lang="es-CO" sz="2800" dirty="0" err="1" smtClean="0">
                <a:solidFill>
                  <a:schemeClr val="tx2"/>
                </a:solidFill>
                <a:latin typeface="DaxCondensed-Light" panose="020B0604020202020204"/>
              </a:rPr>
              <a:t>Stefanini</a:t>
            </a:r>
            <a:r>
              <a:rPr lang="es-CO" sz="2800" dirty="0" smtClean="0">
                <a:solidFill>
                  <a:schemeClr val="tx2"/>
                </a:solidFill>
                <a:latin typeface="DaxCondensed-Light" panose="020B0604020202020204"/>
              </a:rPr>
              <a:t> </a:t>
            </a:r>
            <a:r>
              <a:rPr lang="es-ES" sz="2800" dirty="0" err="1" smtClean="0">
                <a:solidFill>
                  <a:schemeClr val="tx2"/>
                </a:solidFill>
                <a:latin typeface="DaxCondensed-Light" panose="020B0604020202020204"/>
              </a:rPr>
              <a:t>Microservicios</a:t>
            </a:r>
            <a:endParaRPr lang="es-CO" sz="2800" dirty="0" smtClean="0">
              <a:solidFill>
                <a:schemeClr val="tx2"/>
              </a:solidFill>
              <a:latin typeface="DaxCondensed-Light" panose="020B0604020202020204"/>
            </a:endParaRPr>
          </a:p>
        </p:txBody>
      </p:sp>
      <p:pic>
        <p:nvPicPr>
          <p:cNvPr id="3" name="Imagen 2"/>
          <p:cNvPicPr>
            <a:picLocks noChangeAspect="1"/>
          </p:cNvPicPr>
          <p:nvPr/>
        </p:nvPicPr>
        <p:blipFill>
          <a:blip r:embed="rId2"/>
          <a:stretch>
            <a:fillRect/>
          </a:stretch>
        </p:blipFill>
        <p:spPr>
          <a:xfrm>
            <a:off x="1409291" y="901745"/>
            <a:ext cx="8772525" cy="5629275"/>
          </a:xfrm>
          <a:prstGeom prst="rect">
            <a:avLst/>
          </a:prstGeom>
        </p:spPr>
      </p:pic>
    </p:spTree>
    <p:extLst>
      <p:ext uri="{BB962C8B-B14F-4D97-AF65-F5344CB8AC3E}">
        <p14:creationId xmlns:p14="http://schemas.microsoft.com/office/powerpoint/2010/main" val="444132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2464136" cy="1384995"/>
          </a:xfrm>
          <a:prstGeom prst="rect">
            <a:avLst/>
          </a:prstGeom>
        </p:spPr>
        <p:txBody>
          <a:bodyPr wrap="none">
            <a:spAutoFit/>
          </a:bodyPr>
          <a:lstStyle/>
          <a:p>
            <a:r>
              <a:rPr lang="es-CO" sz="2800" dirty="0" err="1" smtClean="0">
                <a:solidFill>
                  <a:schemeClr val="tx2"/>
                </a:solidFill>
                <a:latin typeface="DaxCondensed-Light" panose="020B0604020202020204"/>
              </a:rPr>
              <a:t>Stefanini</a:t>
            </a:r>
            <a:endParaRPr lang="es-CO" sz="2800" dirty="0" smtClean="0">
              <a:solidFill>
                <a:schemeClr val="tx2"/>
              </a:solidFill>
              <a:latin typeface="DaxCondensed-Light" panose="020B0604020202020204"/>
            </a:endParaRPr>
          </a:p>
          <a:p>
            <a:endParaRPr lang="es-CO" sz="2800" dirty="0">
              <a:solidFill>
                <a:schemeClr val="tx2"/>
              </a:solidFill>
              <a:latin typeface="DaxCondensed-Light" panose="020B0604020202020204"/>
            </a:endParaRPr>
          </a:p>
          <a:p>
            <a:r>
              <a:rPr lang="es-ES" sz="2800" dirty="0" err="1" smtClean="0">
                <a:solidFill>
                  <a:schemeClr val="tx2"/>
                </a:solidFill>
                <a:latin typeface="DaxCondensed-Light" panose="020B0604020202020204"/>
              </a:rPr>
              <a:t>Microservicios</a:t>
            </a:r>
            <a:endParaRPr lang="es-CO" sz="2800" dirty="0" smtClean="0">
              <a:solidFill>
                <a:schemeClr val="tx2"/>
              </a:solidFill>
              <a:latin typeface="DaxCondensed-Light" panose="020B0604020202020204"/>
            </a:endParaRPr>
          </a:p>
        </p:txBody>
      </p:sp>
      <p:sp>
        <p:nvSpPr>
          <p:cNvPr id="2" name="Rectángulo 1"/>
          <p:cNvSpPr/>
          <p:nvPr/>
        </p:nvSpPr>
        <p:spPr>
          <a:xfrm>
            <a:off x="1388226" y="1792838"/>
            <a:ext cx="9336380" cy="3323987"/>
          </a:xfrm>
          <a:prstGeom prst="rect">
            <a:avLst/>
          </a:prstGeom>
        </p:spPr>
        <p:txBody>
          <a:bodyPr wrap="square">
            <a:spAutoFit/>
          </a:bodyPr>
          <a:lstStyle/>
          <a:p>
            <a:pPr algn="just"/>
            <a:r>
              <a:rPr lang="es-ES" dirty="0"/>
              <a:t/>
            </a:r>
            <a:br>
              <a:rPr lang="es-ES" dirty="0"/>
            </a:br>
            <a:r>
              <a:rPr lang="es-ES" sz="2400" dirty="0">
                <a:solidFill>
                  <a:srgbClr val="212121"/>
                </a:solidFill>
                <a:latin typeface="arial" panose="020B0604020202020204" pitchFamily="34" charset="0"/>
              </a:rPr>
              <a:t>El término "arquitectura de </a:t>
            </a:r>
            <a:r>
              <a:rPr lang="es-ES" sz="2400" dirty="0" err="1">
                <a:solidFill>
                  <a:srgbClr val="212121"/>
                </a:solidFill>
                <a:latin typeface="arial" panose="020B0604020202020204" pitchFamily="34" charset="0"/>
              </a:rPr>
              <a:t>microservicio</a:t>
            </a:r>
            <a:r>
              <a:rPr lang="es-ES" sz="2400" dirty="0">
                <a:solidFill>
                  <a:srgbClr val="212121"/>
                </a:solidFill>
                <a:latin typeface="arial" panose="020B0604020202020204" pitchFamily="34" charset="0"/>
              </a:rPr>
              <a:t>" ha surgido en los últimos años para describir una forma particular de diseñar aplicaciones de software como conjuntos de servicios de implementación independiente. Si bien no existe una definición precisa de este estilo arquitectónico, existen ciertas características comunes en torno a la organización en torno a la capacidad empresarial, la implementación automatizada, la inteligencia en los puntos finales y el control descentralizado de idiomas y datos.</a:t>
            </a:r>
            <a:endParaRPr lang="es-CO" sz="2400" dirty="0"/>
          </a:p>
        </p:txBody>
      </p:sp>
    </p:spTree>
    <p:extLst>
      <p:ext uri="{BB962C8B-B14F-4D97-AF65-F5344CB8AC3E}">
        <p14:creationId xmlns:p14="http://schemas.microsoft.com/office/powerpoint/2010/main" val="31198147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8660752" cy="1384995"/>
          </a:xfrm>
          <a:prstGeom prst="rect">
            <a:avLst/>
          </a:prstGeom>
        </p:spPr>
        <p:txBody>
          <a:bodyPr wrap="square">
            <a:spAutoFit/>
          </a:bodyPr>
          <a:lstStyle/>
          <a:p>
            <a:r>
              <a:rPr lang="es-ES" sz="2800" dirty="0">
                <a:solidFill>
                  <a:schemeClr val="tx2"/>
                </a:solidFill>
                <a:latin typeface="DaxCondensed-Light" panose="020B0604020202020204"/>
              </a:rPr>
              <a:t>Arquitectura Monolítica Vs </a:t>
            </a:r>
            <a:r>
              <a:rPr lang="es-ES" sz="2800" dirty="0" err="1">
                <a:solidFill>
                  <a:schemeClr val="tx2"/>
                </a:solidFill>
                <a:latin typeface="DaxCondensed-Light" panose="020B0604020202020204"/>
              </a:rPr>
              <a:t>Microservicios</a:t>
            </a:r>
            <a:endParaRPr lang="es-CO" sz="2800" dirty="0">
              <a:solidFill>
                <a:schemeClr val="tx2"/>
              </a:solidFill>
              <a:latin typeface="DaxCondensed-Light" panose="020B0604020202020204"/>
            </a:endParaRPr>
          </a:p>
          <a:p>
            <a:endParaRPr lang="es-CO" sz="2800" dirty="0" smtClean="0">
              <a:solidFill>
                <a:schemeClr val="tx2"/>
              </a:solidFill>
              <a:latin typeface="DaxCondensed-Light" panose="020B0604020202020204"/>
            </a:endParaRPr>
          </a:p>
          <a:p>
            <a:endParaRPr lang="es-CO" sz="2800" dirty="0">
              <a:solidFill>
                <a:schemeClr val="tx2"/>
              </a:solidFill>
              <a:latin typeface="DaxCondensed-Light" panose="020B0604020202020204"/>
            </a:endParaRPr>
          </a:p>
        </p:txBody>
      </p:sp>
      <p:pic>
        <p:nvPicPr>
          <p:cNvPr id="4" name="Imagen 3"/>
          <p:cNvPicPr>
            <a:picLocks noChangeAspect="1"/>
          </p:cNvPicPr>
          <p:nvPr/>
        </p:nvPicPr>
        <p:blipFill rotWithShape="1">
          <a:blip r:embed="rId2"/>
          <a:srcRect r="1160"/>
          <a:stretch/>
        </p:blipFill>
        <p:spPr>
          <a:xfrm>
            <a:off x="1142787" y="1103662"/>
            <a:ext cx="9255248" cy="5468251"/>
          </a:xfrm>
          <a:prstGeom prst="rect">
            <a:avLst/>
          </a:prstGeom>
        </p:spPr>
      </p:pic>
    </p:spTree>
    <p:extLst>
      <p:ext uri="{BB962C8B-B14F-4D97-AF65-F5344CB8AC3E}">
        <p14:creationId xmlns:p14="http://schemas.microsoft.com/office/powerpoint/2010/main" val="1280120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cto 15"/>
          <p:cNvCxnSpPr/>
          <p:nvPr/>
        </p:nvCxnSpPr>
        <p:spPr>
          <a:xfrm>
            <a:off x="127507" y="683114"/>
            <a:ext cx="10840068" cy="0"/>
          </a:xfrm>
          <a:prstGeom prst="line">
            <a:avLst/>
          </a:prstGeom>
          <a:ln w="22225">
            <a:solidFill>
              <a:srgbClr val="CCDF15"/>
            </a:solidFill>
          </a:ln>
        </p:spPr>
        <p:style>
          <a:lnRef idx="2">
            <a:schemeClr val="accent6"/>
          </a:lnRef>
          <a:fillRef idx="0">
            <a:schemeClr val="accent6"/>
          </a:fillRef>
          <a:effectRef idx="1">
            <a:schemeClr val="accent6"/>
          </a:effectRef>
          <a:fontRef idx="minor">
            <a:schemeClr val="tx1"/>
          </a:fontRef>
        </p:style>
      </p:cxnSp>
      <p:sp>
        <p:nvSpPr>
          <p:cNvPr id="18" name="Rectángulo 17"/>
          <p:cNvSpPr/>
          <p:nvPr/>
        </p:nvSpPr>
        <p:spPr>
          <a:xfrm>
            <a:off x="235054" y="118876"/>
            <a:ext cx="9878025" cy="523220"/>
          </a:xfrm>
          <a:prstGeom prst="rect">
            <a:avLst/>
          </a:prstGeom>
        </p:spPr>
        <p:txBody>
          <a:bodyPr wrap="none">
            <a:spAutoFit/>
          </a:bodyPr>
          <a:lstStyle/>
          <a:p>
            <a:r>
              <a:rPr lang="es-ES" sz="2800" dirty="0" smtClean="0">
                <a:solidFill>
                  <a:schemeClr val="tx2"/>
                </a:solidFill>
                <a:latin typeface="DaxCondensed-Light" panose="020B0604020202020204"/>
              </a:rPr>
              <a:t>Metas </a:t>
            </a:r>
            <a:r>
              <a:rPr lang="es-ES" sz="2800" dirty="0">
                <a:solidFill>
                  <a:schemeClr val="tx2"/>
                </a:solidFill>
                <a:latin typeface="DaxCondensed-Light" panose="020B0604020202020204"/>
              </a:rPr>
              <a:t>e</a:t>
            </a:r>
            <a:r>
              <a:rPr lang="es-ES" sz="2800" dirty="0" smtClean="0">
                <a:solidFill>
                  <a:schemeClr val="tx2"/>
                </a:solidFill>
                <a:latin typeface="DaxCondensed-Light" panose="020B0604020202020204"/>
              </a:rPr>
              <a:t>stratégicas </a:t>
            </a:r>
            <a:r>
              <a:rPr lang="es-ES" sz="2800" dirty="0">
                <a:solidFill>
                  <a:schemeClr val="tx2"/>
                </a:solidFill>
                <a:latin typeface="DaxCondensed-Light" panose="020B0604020202020204"/>
              </a:rPr>
              <a:t>d</a:t>
            </a:r>
            <a:r>
              <a:rPr lang="es-ES" sz="2800" dirty="0" smtClean="0">
                <a:solidFill>
                  <a:schemeClr val="tx2"/>
                </a:solidFill>
                <a:latin typeface="DaxCondensed-Light" panose="020B0604020202020204"/>
              </a:rPr>
              <a:t>e </a:t>
            </a:r>
            <a:r>
              <a:rPr lang="es-ES" sz="2800" dirty="0">
                <a:solidFill>
                  <a:schemeClr val="tx2"/>
                </a:solidFill>
                <a:latin typeface="DaxCondensed-Light" panose="020B0604020202020204"/>
              </a:rPr>
              <a:t>La </a:t>
            </a:r>
            <a:r>
              <a:rPr lang="es-ES" sz="2800" dirty="0" smtClean="0">
                <a:solidFill>
                  <a:schemeClr val="tx2"/>
                </a:solidFill>
                <a:latin typeface="DaxCondensed-Light" panose="020B0604020202020204"/>
              </a:rPr>
              <a:t>Arquitectura Orientada </a:t>
            </a:r>
            <a:r>
              <a:rPr lang="es-ES" sz="2800" dirty="0">
                <a:solidFill>
                  <a:schemeClr val="tx2"/>
                </a:solidFill>
                <a:latin typeface="DaxCondensed-Light" panose="020B0604020202020204"/>
              </a:rPr>
              <a:t>a Servicios</a:t>
            </a:r>
            <a:endParaRPr lang="es-CO" sz="2800" dirty="0" smtClean="0">
              <a:solidFill>
                <a:schemeClr val="tx2"/>
              </a:solidFill>
              <a:latin typeface="DaxCondensed-Light" panose="020B0604020202020204"/>
            </a:endParaRPr>
          </a:p>
        </p:txBody>
      </p:sp>
      <p:pic>
        <p:nvPicPr>
          <p:cNvPr id="4" name="Imagen 3"/>
          <p:cNvPicPr>
            <a:picLocks noChangeAspect="1"/>
          </p:cNvPicPr>
          <p:nvPr/>
        </p:nvPicPr>
        <p:blipFill>
          <a:blip r:embed="rId2"/>
          <a:stretch>
            <a:fillRect/>
          </a:stretch>
        </p:blipFill>
        <p:spPr>
          <a:xfrm>
            <a:off x="1178113" y="934513"/>
            <a:ext cx="9023978" cy="5804426"/>
          </a:xfrm>
          <a:prstGeom prst="rect">
            <a:avLst/>
          </a:prstGeom>
        </p:spPr>
      </p:pic>
    </p:spTree>
    <p:extLst>
      <p:ext uri="{BB962C8B-B14F-4D97-AF65-F5344CB8AC3E}">
        <p14:creationId xmlns:p14="http://schemas.microsoft.com/office/powerpoint/2010/main" val="12568117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24124</TotalTime>
  <Words>365</Words>
  <Application>Microsoft Office PowerPoint</Application>
  <PresentationFormat>Panorámica</PresentationFormat>
  <Paragraphs>59</Paragraphs>
  <Slides>23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23</vt:i4>
      </vt:variant>
    </vt:vector>
  </HeadingPairs>
  <TitlesOfParts>
    <vt:vector size="30" baseType="lpstr">
      <vt:lpstr>Arial</vt:lpstr>
      <vt:lpstr>Arial</vt:lpstr>
      <vt:lpstr>Calibri</vt:lpstr>
      <vt:lpstr>Calibri Light</vt:lpstr>
      <vt:lpstr>DaxCondensed-Light</vt:lpstr>
      <vt:lpstr>inherit</vt:lpstr>
      <vt:lpstr>Tema de Office</vt:lpstr>
      <vt:lpstr>Arquitectura  de Micro Servicios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Fernanda Zambrano Esguerra</dc:creator>
  <cp:lastModifiedBy>Rene</cp:lastModifiedBy>
  <cp:revision>85</cp:revision>
  <dcterms:created xsi:type="dcterms:W3CDTF">2018-01-15T16:39:00Z</dcterms:created>
  <dcterms:modified xsi:type="dcterms:W3CDTF">2018-10-08T22:34:29Z</dcterms:modified>
</cp:coreProperties>
</file>